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4" r:id="rId7"/>
    <p:sldId id="259" r:id="rId8"/>
    <p:sldId id="265" r:id="rId9"/>
    <p:sldId id="266" r:id="rId10"/>
    <p:sldId id="260" r:id="rId11"/>
    <p:sldId id="262" r:id="rId12"/>
    <p:sldId id="267" r:id="rId13"/>
    <p:sldId id="261"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uminary.com/blog/using-zoom-breakout-rooms-for-training-and-workshops" TargetMode="External"/><Relationship Id="rId2" Type="http://schemas.openxmlformats.org/officeDocument/2006/relationships/hyperlink" Target="https://elearningindustry.com/5-common-problems-faced-by-students-in-elearning-overco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1" y="879602"/>
            <a:ext cx="8915399" cy="2262781"/>
          </a:xfrm>
        </p:spPr>
        <p:txBody>
          <a:bodyPr/>
          <a:lstStyle/>
          <a:p>
            <a:r>
              <a:rPr lang="en-NZ" dirty="0" smtClean="0"/>
              <a:t>MS Teams for On-line Delivery</a:t>
            </a:r>
            <a:endParaRPr lang="en-NZ" dirty="0"/>
          </a:p>
        </p:txBody>
      </p:sp>
      <p:sp>
        <p:nvSpPr>
          <p:cNvPr id="3" name="Subtitle 2"/>
          <p:cNvSpPr>
            <a:spLocks noGrp="1"/>
          </p:cNvSpPr>
          <p:nvPr>
            <p:ph type="subTitle" idx="1"/>
          </p:nvPr>
        </p:nvSpPr>
        <p:spPr>
          <a:xfrm>
            <a:off x="2589211" y="3530470"/>
            <a:ext cx="8915399" cy="1126283"/>
          </a:xfrm>
        </p:spPr>
        <p:txBody>
          <a:bodyPr>
            <a:normAutofit fontScale="85000" lnSpcReduction="20000"/>
          </a:bodyPr>
          <a:lstStyle/>
          <a:p>
            <a:r>
              <a:rPr lang="en-NZ" dirty="0" smtClean="0"/>
              <a:t>A report on assessing the effectiveness of MS Teams and specifically the use of Breakout Rooms to carry out group activities in an on-line delivery situation</a:t>
            </a:r>
          </a:p>
          <a:p>
            <a:endParaRPr lang="en-NZ" dirty="0"/>
          </a:p>
          <a:p>
            <a:r>
              <a:rPr lang="en-NZ" dirty="0" smtClean="0"/>
              <a:t>David Bettis &amp; Dave Maslin</a:t>
            </a:r>
            <a:endParaRPr lang="en-NZ" dirty="0"/>
          </a:p>
        </p:txBody>
      </p:sp>
      <p:pic>
        <p:nvPicPr>
          <p:cNvPr id="4" name="Picture 3"/>
          <p:cNvPicPr>
            <a:picLocks noChangeAspect="1"/>
          </p:cNvPicPr>
          <p:nvPr/>
        </p:nvPicPr>
        <p:blipFill>
          <a:blip r:embed="rId2"/>
          <a:stretch>
            <a:fillRect/>
          </a:stretch>
        </p:blipFill>
        <p:spPr>
          <a:xfrm>
            <a:off x="7566400" y="4178722"/>
            <a:ext cx="4021542" cy="2462021"/>
          </a:xfrm>
          <a:prstGeom prst="rect">
            <a:avLst/>
          </a:prstGeom>
        </p:spPr>
      </p:pic>
    </p:spTree>
    <p:extLst>
      <p:ext uri="{BB962C8B-B14F-4D97-AF65-F5344CB8AC3E}">
        <p14:creationId xmlns:p14="http://schemas.microsoft.com/office/powerpoint/2010/main" val="3511176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57361"/>
            <a:ext cx="8911687" cy="1280890"/>
          </a:xfrm>
        </p:spPr>
        <p:txBody>
          <a:bodyPr/>
          <a:lstStyle/>
          <a:p>
            <a:r>
              <a:rPr lang="en-NZ" dirty="0" smtClean="0"/>
              <a:t>Conclusion</a:t>
            </a:r>
            <a:endParaRPr lang="en-NZ" dirty="0"/>
          </a:p>
        </p:txBody>
      </p:sp>
      <p:sp>
        <p:nvSpPr>
          <p:cNvPr id="3" name="Content Placeholder 2"/>
          <p:cNvSpPr>
            <a:spLocks noGrp="1"/>
          </p:cNvSpPr>
          <p:nvPr>
            <p:ph idx="1"/>
          </p:nvPr>
        </p:nvSpPr>
        <p:spPr>
          <a:xfrm>
            <a:off x="2592925" y="1460267"/>
            <a:ext cx="9140046" cy="5140037"/>
          </a:xfrm>
        </p:spPr>
        <p:txBody>
          <a:bodyPr>
            <a:normAutofit/>
          </a:bodyPr>
          <a:lstStyle/>
          <a:p>
            <a:r>
              <a:rPr lang="en-NZ" sz="1600" dirty="0" smtClean="0"/>
              <a:t>Overall, I was very satisfied with the Breakout Rooms functionality within MS Teams, and improvements have been made since lockdown, such as the creation of Private channels for groups (for documents, chats, easy access etc.)</a:t>
            </a:r>
          </a:p>
          <a:p>
            <a:r>
              <a:rPr lang="en-NZ" sz="1600" dirty="0" smtClean="0"/>
              <a:t>The Research Survey results indicated a good level of satisfaction among the learners with the Breakout Room functionality.</a:t>
            </a:r>
          </a:p>
          <a:p>
            <a:r>
              <a:rPr lang="en-NZ" sz="1600" dirty="0" smtClean="0"/>
              <a:t>The feedback was mainly positive, with some great suggestions for what could be improved from a learner’s perspective.</a:t>
            </a:r>
          </a:p>
          <a:p>
            <a:r>
              <a:rPr lang="en-NZ" sz="1600" dirty="0" smtClean="0"/>
              <a:t>Preparation is key! MS Teams groups have to be set up in advance of the session, unlike other platforms. Group activities need to be uploaded in advance to ensure learners can read and understand the activity in advance.</a:t>
            </a:r>
          </a:p>
          <a:p>
            <a:r>
              <a:rPr lang="en-NZ" sz="1600" dirty="0" smtClean="0"/>
              <a:t>Less Computer literate learners may struggle with the concept at first. It is a good idea to talk the learners through the process of how to join a Group session and how to return to the Main session, which unlike some other platforms, is a manual process on MS Teams.</a:t>
            </a:r>
          </a:p>
          <a:p>
            <a:r>
              <a:rPr lang="en-NZ" sz="1600" dirty="0" smtClean="0"/>
              <a:t>It is possible to record the sessions in each Breakout Room, this wasn’t something that I explored, but the presentations in the Main session were recorded so that learners could view the outcomes of the activities.</a:t>
            </a:r>
          </a:p>
        </p:txBody>
      </p:sp>
    </p:spTree>
    <p:extLst>
      <p:ext uri="{BB962C8B-B14F-4D97-AF65-F5344CB8AC3E}">
        <p14:creationId xmlns:p14="http://schemas.microsoft.com/office/powerpoint/2010/main" val="1514655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References</a:t>
            </a:r>
            <a:endParaRPr lang="en-NZ" dirty="0"/>
          </a:p>
        </p:txBody>
      </p:sp>
      <p:sp>
        <p:nvSpPr>
          <p:cNvPr id="3" name="Content Placeholder 2"/>
          <p:cNvSpPr>
            <a:spLocks noGrp="1"/>
          </p:cNvSpPr>
          <p:nvPr>
            <p:ph idx="1"/>
          </p:nvPr>
        </p:nvSpPr>
        <p:spPr>
          <a:xfrm>
            <a:off x="2592925" y="1634837"/>
            <a:ext cx="8915400" cy="3777622"/>
          </a:xfrm>
        </p:spPr>
        <p:txBody>
          <a:bodyPr/>
          <a:lstStyle/>
          <a:p>
            <a:pPr marL="0" indent="0">
              <a:buNone/>
            </a:pPr>
            <a:r>
              <a:rPr lang="en-NZ" dirty="0" smtClean="0">
                <a:solidFill>
                  <a:schemeClr val="tx1"/>
                </a:solidFill>
              </a:rPr>
              <a:t>The below links provide some useful information around issues with on-line learning and how Breakout Rooms can be utilised to help overcome them:</a:t>
            </a:r>
          </a:p>
          <a:p>
            <a:pPr marL="0" indent="0">
              <a:buNone/>
            </a:pPr>
            <a:endParaRPr lang="en-NZ" dirty="0" smtClean="0">
              <a:solidFill>
                <a:schemeClr val="tx1"/>
              </a:solidFill>
              <a:hlinkClick r:id="rId2"/>
            </a:endParaRPr>
          </a:p>
          <a:p>
            <a:r>
              <a:rPr lang="en-NZ" dirty="0" smtClean="0">
                <a:hlinkClick r:id="rId2"/>
              </a:rPr>
              <a:t>https</a:t>
            </a:r>
            <a:r>
              <a:rPr lang="en-NZ" dirty="0">
                <a:hlinkClick r:id="rId2"/>
              </a:rPr>
              <a:t>://</a:t>
            </a:r>
            <a:r>
              <a:rPr lang="en-NZ" dirty="0" smtClean="0">
                <a:hlinkClick r:id="rId2"/>
              </a:rPr>
              <a:t>elearningindustry.com/5-common-problems-faced-by-students-in-elearning-overcome</a:t>
            </a:r>
            <a:endParaRPr lang="en-NZ" dirty="0" smtClean="0"/>
          </a:p>
          <a:p>
            <a:r>
              <a:rPr lang="en-NZ" dirty="0">
                <a:hlinkClick r:id="rId3"/>
              </a:rPr>
              <a:t>https://</a:t>
            </a:r>
            <a:r>
              <a:rPr lang="en-NZ" dirty="0" smtClean="0">
                <a:hlinkClick r:id="rId3"/>
              </a:rPr>
              <a:t>www.luminary.com/blog/using-zoom-breakout-rooms-for-training-and-workshops</a:t>
            </a:r>
            <a:endParaRPr lang="en-NZ" dirty="0" smtClean="0"/>
          </a:p>
          <a:p>
            <a:endParaRPr lang="en-NZ" dirty="0"/>
          </a:p>
        </p:txBody>
      </p:sp>
    </p:spTree>
    <p:extLst>
      <p:ext uri="{BB962C8B-B14F-4D97-AF65-F5344CB8AC3E}">
        <p14:creationId xmlns:p14="http://schemas.microsoft.com/office/powerpoint/2010/main" val="2032498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Introduction</a:t>
            </a:r>
            <a:endParaRPr lang="en-NZ" dirty="0"/>
          </a:p>
        </p:txBody>
      </p:sp>
      <p:sp>
        <p:nvSpPr>
          <p:cNvPr id="3" name="Content Placeholder 2"/>
          <p:cNvSpPr>
            <a:spLocks noGrp="1"/>
          </p:cNvSpPr>
          <p:nvPr>
            <p:ph idx="1"/>
          </p:nvPr>
        </p:nvSpPr>
        <p:spPr>
          <a:xfrm>
            <a:off x="2592925" y="1431175"/>
            <a:ext cx="8915400" cy="3777622"/>
          </a:xfrm>
        </p:spPr>
        <p:txBody>
          <a:bodyPr/>
          <a:lstStyle/>
          <a:p>
            <a:r>
              <a:rPr lang="en-NZ" dirty="0" smtClean="0"/>
              <a:t>Some common problems with on-line learning include:</a:t>
            </a:r>
          </a:p>
          <a:p>
            <a:pPr lvl="1"/>
            <a:r>
              <a:rPr lang="en-NZ" dirty="0" smtClean="0"/>
              <a:t>Technical difficulties e.g. hardware, broadband connection &amp; bandwidth</a:t>
            </a:r>
          </a:p>
          <a:p>
            <a:pPr lvl="1"/>
            <a:r>
              <a:rPr lang="en-NZ" dirty="0" smtClean="0"/>
              <a:t>Computer literacy, including troubleshooting basic computer problems e.g. audio or camera settings</a:t>
            </a:r>
          </a:p>
          <a:p>
            <a:pPr lvl="1"/>
            <a:r>
              <a:rPr lang="en-NZ" dirty="0" smtClean="0"/>
              <a:t>Lack of interaction, learners may be content with not contributing to class discussions</a:t>
            </a:r>
          </a:p>
          <a:p>
            <a:pPr lvl="1"/>
            <a:r>
              <a:rPr lang="en-NZ" dirty="0" smtClean="0"/>
              <a:t>Lack of opportunities to carry out group activities and provide support and feedback to learners </a:t>
            </a:r>
            <a:endParaRPr lang="en-NZ" dirty="0"/>
          </a:p>
        </p:txBody>
      </p:sp>
      <p:pic>
        <p:nvPicPr>
          <p:cNvPr id="5" name="Picture 4"/>
          <p:cNvPicPr>
            <a:picLocks noChangeAspect="1"/>
          </p:cNvPicPr>
          <p:nvPr/>
        </p:nvPicPr>
        <p:blipFill>
          <a:blip r:embed="rId2"/>
          <a:stretch>
            <a:fillRect/>
          </a:stretch>
        </p:blipFill>
        <p:spPr>
          <a:xfrm>
            <a:off x="3741662" y="4300918"/>
            <a:ext cx="4631795" cy="2442773"/>
          </a:xfrm>
          <a:prstGeom prst="rect">
            <a:avLst/>
          </a:prstGeom>
        </p:spPr>
      </p:pic>
    </p:spTree>
    <p:extLst>
      <p:ext uri="{BB962C8B-B14F-4D97-AF65-F5344CB8AC3E}">
        <p14:creationId xmlns:p14="http://schemas.microsoft.com/office/powerpoint/2010/main" val="495001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a Breakout Room?</a:t>
            </a:r>
            <a:endParaRPr lang="en-NZ" dirty="0"/>
          </a:p>
        </p:txBody>
      </p:sp>
      <p:sp>
        <p:nvSpPr>
          <p:cNvPr id="3" name="Content Placeholder 2"/>
          <p:cNvSpPr>
            <a:spLocks noGrp="1"/>
          </p:cNvSpPr>
          <p:nvPr>
            <p:ph idx="1"/>
          </p:nvPr>
        </p:nvSpPr>
        <p:spPr>
          <a:xfrm>
            <a:off x="2592925" y="1418705"/>
            <a:ext cx="8915400" cy="3777622"/>
          </a:xfrm>
        </p:spPr>
        <p:txBody>
          <a:bodyPr>
            <a:normAutofit/>
          </a:bodyPr>
          <a:lstStyle/>
          <a:p>
            <a:r>
              <a:rPr lang="en-NZ" dirty="0" smtClean="0"/>
              <a:t>A Breakout Room is a feature that allows you to group learners into smaller cohorts.</a:t>
            </a:r>
            <a:endParaRPr lang="en-NZ" dirty="0"/>
          </a:p>
          <a:p>
            <a:r>
              <a:rPr lang="en-NZ" dirty="0" smtClean="0"/>
              <a:t>When </a:t>
            </a:r>
            <a:r>
              <a:rPr lang="en-NZ" dirty="0"/>
              <a:t>in a Breakout Room participants will leave the large group setting and only see the other people in their group</a:t>
            </a:r>
            <a:r>
              <a:rPr lang="en-NZ" dirty="0" smtClean="0"/>
              <a:t>.</a:t>
            </a:r>
          </a:p>
          <a:p>
            <a:r>
              <a:rPr lang="en-NZ" dirty="0" smtClean="0"/>
              <a:t> </a:t>
            </a:r>
            <a:r>
              <a:rPr lang="en-NZ" dirty="0"/>
              <a:t>The general purpose is to allow people more freedom to collaborate with one another in a smaller, less intimidating setting</a:t>
            </a:r>
            <a:r>
              <a:rPr lang="en-NZ" dirty="0" smtClean="0"/>
              <a:t>.</a:t>
            </a:r>
          </a:p>
          <a:p>
            <a:r>
              <a:rPr lang="en-NZ" dirty="0" smtClean="0"/>
              <a:t>Generally </a:t>
            </a:r>
            <a:r>
              <a:rPr lang="en-NZ" dirty="0"/>
              <a:t>before participants leave the </a:t>
            </a:r>
            <a:r>
              <a:rPr lang="en-NZ" dirty="0" smtClean="0"/>
              <a:t>main group, </a:t>
            </a:r>
            <a:r>
              <a:rPr lang="en-NZ" dirty="0"/>
              <a:t>a </a:t>
            </a:r>
            <a:r>
              <a:rPr lang="en-NZ" dirty="0" smtClean="0"/>
              <a:t>task, activity </a:t>
            </a:r>
            <a:r>
              <a:rPr lang="en-NZ" dirty="0"/>
              <a:t>or discussion point is assigned to </a:t>
            </a:r>
            <a:r>
              <a:rPr lang="en-NZ" dirty="0" smtClean="0"/>
              <a:t>each group </a:t>
            </a:r>
            <a:r>
              <a:rPr lang="en-NZ" dirty="0"/>
              <a:t>for them to work through. </a:t>
            </a:r>
          </a:p>
          <a:p>
            <a:pPr marL="0" indent="0">
              <a:buNone/>
            </a:pPr>
            <a:r>
              <a:rPr lang="en-NZ" dirty="0"/>
              <a:t> </a:t>
            </a:r>
          </a:p>
          <a:p>
            <a:endParaRPr lang="en-NZ"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398" y="4318308"/>
            <a:ext cx="3862120" cy="2453582"/>
          </a:xfrm>
          <a:prstGeom prst="rect">
            <a:avLst/>
          </a:prstGeom>
        </p:spPr>
      </p:pic>
    </p:spTree>
    <p:extLst>
      <p:ext uri="{BB962C8B-B14F-4D97-AF65-F5344CB8AC3E}">
        <p14:creationId xmlns:p14="http://schemas.microsoft.com/office/powerpoint/2010/main" val="57360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use Breakout Rooms?</a:t>
            </a:r>
            <a:endParaRPr lang="en-NZ" dirty="0"/>
          </a:p>
        </p:txBody>
      </p:sp>
      <p:sp>
        <p:nvSpPr>
          <p:cNvPr id="3" name="Content Placeholder 2"/>
          <p:cNvSpPr>
            <a:spLocks noGrp="1"/>
          </p:cNvSpPr>
          <p:nvPr>
            <p:ph idx="1"/>
          </p:nvPr>
        </p:nvSpPr>
        <p:spPr>
          <a:xfrm>
            <a:off x="2589212" y="1535082"/>
            <a:ext cx="8915400" cy="4317077"/>
          </a:xfrm>
        </p:spPr>
        <p:txBody>
          <a:bodyPr>
            <a:normAutofit/>
          </a:bodyPr>
          <a:lstStyle/>
          <a:p>
            <a:r>
              <a:rPr lang="en-NZ" dirty="0"/>
              <a:t>The purpose of Breakout Rooms is to solve </a:t>
            </a:r>
            <a:r>
              <a:rPr lang="en-NZ" dirty="0" smtClean="0"/>
              <a:t>some </a:t>
            </a:r>
            <a:r>
              <a:rPr lang="en-NZ" dirty="0"/>
              <a:t>of the </a:t>
            </a:r>
            <a:r>
              <a:rPr lang="en-NZ" dirty="0" smtClean="0"/>
              <a:t>issues with on-line delivery, such as:</a:t>
            </a:r>
          </a:p>
          <a:p>
            <a:pPr lvl="1"/>
            <a:r>
              <a:rPr lang="en-NZ" dirty="0"/>
              <a:t> knowing when to speak</a:t>
            </a:r>
            <a:r>
              <a:rPr lang="en-NZ" dirty="0" smtClean="0"/>
              <a:t>, e.g. same learners leading the conversation</a:t>
            </a:r>
            <a:endParaRPr lang="en-NZ" dirty="0"/>
          </a:p>
          <a:p>
            <a:pPr lvl="1"/>
            <a:r>
              <a:rPr lang="en-NZ" dirty="0" smtClean="0"/>
              <a:t> feeling too uncomfortable to speak </a:t>
            </a:r>
            <a:r>
              <a:rPr lang="en-NZ" dirty="0"/>
              <a:t>in </a:t>
            </a:r>
            <a:r>
              <a:rPr lang="en-NZ" dirty="0" smtClean="0"/>
              <a:t>a large session. </a:t>
            </a:r>
            <a:endParaRPr lang="en-NZ" dirty="0"/>
          </a:p>
          <a:p>
            <a:r>
              <a:rPr lang="en-NZ" dirty="0" smtClean="0"/>
              <a:t>Breakout Rooms are a great way of creating discussions across disciplines (e.g. Civil, Mechanical &amp; Electrical Engineering students)</a:t>
            </a:r>
          </a:p>
          <a:p>
            <a:r>
              <a:rPr lang="en-NZ" dirty="0" smtClean="0"/>
              <a:t>Breakout Rooms are also excellent for focusing on discipline specific tasks (e.g. investigating a specific standard relevant to a certain discipline)</a:t>
            </a:r>
          </a:p>
          <a:p>
            <a:r>
              <a:rPr lang="en-NZ" dirty="0" smtClean="0"/>
              <a:t>They are engaging and a good way to keep students focused on a specific task or activity.</a:t>
            </a:r>
          </a:p>
          <a:p>
            <a:r>
              <a:rPr lang="en-NZ" dirty="0" smtClean="0"/>
              <a:t>A good way to help develop student relationships and teamwork.</a:t>
            </a:r>
          </a:p>
          <a:p>
            <a:r>
              <a:rPr lang="en-NZ" dirty="0" smtClean="0"/>
              <a:t>Great to help integrate international students e.g. Dalian, into the class</a:t>
            </a:r>
          </a:p>
        </p:txBody>
      </p:sp>
    </p:spTree>
    <p:extLst>
      <p:ext uri="{BB962C8B-B14F-4D97-AF65-F5344CB8AC3E}">
        <p14:creationId xmlns:p14="http://schemas.microsoft.com/office/powerpoint/2010/main" val="1644411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Breakout Room Activity</a:t>
            </a:r>
            <a:endParaRPr lang="en-NZ" dirty="0"/>
          </a:p>
        </p:txBody>
      </p:sp>
      <p:sp>
        <p:nvSpPr>
          <p:cNvPr id="3" name="Content Placeholder 2"/>
          <p:cNvSpPr>
            <a:spLocks noGrp="1"/>
          </p:cNvSpPr>
          <p:nvPr>
            <p:ph idx="1"/>
          </p:nvPr>
        </p:nvSpPr>
        <p:spPr>
          <a:xfrm>
            <a:off x="2589212" y="1427017"/>
            <a:ext cx="8915400" cy="5140037"/>
          </a:xfrm>
        </p:spPr>
        <p:txBody>
          <a:bodyPr>
            <a:normAutofit/>
          </a:bodyPr>
          <a:lstStyle/>
          <a:p>
            <a:r>
              <a:rPr lang="en-NZ" dirty="0" err="1" smtClean="0"/>
              <a:t>BEngTech</a:t>
            </a:r>
            <a:r>
              <a:rPr lang="en-NZ" dirty="0" smtClean="0"/>
              <a:t> MG7121 Professional Engineering Practice session on NZ Contract Law in an Engineering context.</a:t>
            </a:r>
          </a:p>
          <a:p>
            <a:r>
              <a:rPr lang="en-NZ" dirty="0" smtClean="0"/>
              <a:t>Activity to consider a case study of a court case, a contract dispute between Concrete Structures Ltd vs NZ Windfarms Ltd (2014).</a:t>
            </a:r>
          </a:p>
          <a:p>
            <a:r>
              <a:rPr lang="en-NZ" dirty="0" smtClean="0"/>
              <a:t>Each group were issued a specific part of the contract dispute to look at. There were four different claims, each relating to various delays or issues with constructions of the wind tower bases.</a:t>
            </a:r>
          </a:p>
          <a:p>
            <a:r>
              <a:rPr lang="en-NZ" dirty="0" smtClean="0"/>
              <a:t>The aim for each group was to prepare a short </a:t>
            </a:r>
            <a:r>
              <a:rPr lang="en-NZ" dirty="0" smtClean="0"/>
              <a:t>presentation</a:t>
            </a:r>
            <a:r>
              <a:rPr lang="en-NZ" dirty="0" smtClean="0"/>
              <a:t>, detailing the nature of the claim, the outcome of the judge’s decision relating to that claim, and lastly, to comment on the reasoning for the decision to the contract standards NZS3910:2013.</a:t>
            </a:r>
          </a:p>
          <a:p>
            <a:r>
              <a:rPr lang="en-NZ" dirty="0" smtClean="0"/>
              <a:t>I allowed 30 minutes for the activity, after this time, all groups would meet back in the main MS Teams session and present their findings.</a:t>
            </a:r>
          </a:p>
          <a:p>
            <a:r>
              <a:rPr lang="en-NZ" dirty="0" smtClean="0"/>
              <a:t>During the activity, I would visit each Breakout Room to check they fully understood the activity and provide any support they needed to complete the task.</a:t>
            </a:r>
            <a:endParaRPr lang="en-NZ" dirty="0"/>
          </a:p>
        </p:txBody>
      </p:sp>
    </p:spTree>
    <p:extLst>
      <p:ext uri="{BB962C8B-B14F-4D97-AF65-F5344CB8AC3E}">
        <p14:creationId xmlns:p14="http://schemas.microsoft.com/office/powerpoint/2010/main" val="21532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Breakout Room Activity</a:t>
            </a:r>
          </a:p>
        </p:txBody>
      </p:sp>
      <p:sp>
        <p:nvSpPr>
          <p:cNvPr id="3" name="Content Placeholder 2"/>
          <p:cNvSpPr>
            <a:spLocks noGrp="1"/>
          </p:cNvSpPr>
          <p:nvPr>
            <p:ph idx="1"/>
          </p:nvPr>
        </p:nvSpPr>
        <p:spPr>
          <a:xfrm>
            <a:off x="2589212" y="1604356"/>
            <a:ext cx="8915400" cy="4306866"/>
          </a:xfrm>
        </p:spPr>
        <p:txBody>
          <a:bodyPr/>
          <a:lstStyle/>
          <a:p>
            <a:endParaRPr lang="en-NZ" dirty="0"/>
          </a:p>
        </p:txBody>
      </p:sp>
      <p:pic>
        <p:nvPicPr>
          <p:cNvPr id="4" name="Picture 3"/>
          <p:cNvPicPr>
            <a:picLocks noChangeAspect="1"/>
          </p:cNvPicPr>
          <p:nvPr/>
        </p:nvPicPr>
        <p:blipFill>
          <a:blip r:embed="rId2"/>
          <a:stretch>
            <a:fillRect/>
          </a:stretch>
        </p:blipFill>
        <p:spPr>
          <a:xfrm>
            <a:off x="1988079" y="1302391"/>
            <a:ext cx="9782743" cy="5413544"/>
          </a:xfrm>
          <a:prstGeom prst="rect">
            <a:avLst/>
          </a:prstGeom>
        </p:spPr>
      </p:pic>
      <p:cxnSp>
        <p:nvCxnSpPr>
          <p:cNvPr id="6" name="Straight Arrow Connector 5"/>
          <p:cNvCxnSpPr/>
          <p:nvPr/>
        </p:nvCxnSpPr>
        <p:spPr>
          <a:xfrm flipH="1" flipV="1">
            <a:off x="3275215" y="3161265"/>
            <a:ext cx="1014153" cy="8478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75215" y="4009163"/>
            <a:ext cx="2136371" cy="461665"/>
          </a:xfrm>
          <a:prstGeom prst="rect">
            <a:avLst/>
          </a:prstGeom>
          <a:noFill/>
        </p:spPr>
        <p:txBody>
          <a:bodyPr wrap="square" rtlCol="0">
            <a:spAutoFit/>
          </a:bodyPr>
          <a:lstStyle/>
          <a:p>
            <a:pPr algn="ctr"/>
            <a:r>
              <a:rPr lang="en-NZ" sz="1200" i="1" dirty="0" smtClean="0">
                <a:solidFill>
                  <a:srgbClr val="FF0000"/>
                </a:solidFill>
              </a:rPr>
              <a:t>Channels can now be made private in MS Teams</a:t>
            </a:r>
            <a:endParaRPr lang="en-NZ" sz="1200" i="1" dirty="0">
              <a:solidFill>
                <a:srgbClr val="FF0000"/>
              </a:solidFill>
            </a:endParaRPr>
          </a:p>
        </p:txBody>
      </p:sp>
    </p:spTree>
    <p:extLst>
      <p:ext uri="{BB962C8B-B14F-4D97-AF65-F5344CB8AC3E}">
        <p14:creationId xmlns:p14="http://schemas.microsoft.com/office/powerpoint/2010/main" val="603255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Learner Feedback Survey Results</a:t>
            </a:r>
            <a:endParaRPr lang="en-NZ" dirty="0"/>
          </a:p>
        </p:txBody>
      </p:sp>
      <p:sp>
        <p:nvSpPr>
          <p:cNvPr id="3" name="Content Placeholder 2"/>
          <p:cNvSpPr>
            <a:spLocks noGrp="1"/>
          </p:cNvSpPr>
          <p:nvPr>
            <p:ph idx="1"/>
          </p:nvPr>
        </p:nvSpPr>
        <p:spPr>
          <a:xfrm>
            <a:off x="2460567" y="1363288"/>
            <a:ext cx="9343505" cy="5253643"/>
          </a:xfrm>
        </p:spPr>
        <p:txBody>
          <a:bodyPr>
            <a:normAutofit/>
          </a:bodyPr>
          <a:lstStyle/>
          <a:p>
            <a:r>
              <a:rPr lang="en-NZ" dirty="0" smtClean="0"/>
              <a:t>With the help of OP Research team, a student survey was completed to help gauge the effectiveness of the MS Teams Breakout Room sessions.</a:t>
            </a:r>
          </a:p>
          <a:p>
            <a:r>
              <a:rPr lang="en-NZ" dirty="0" smtClean="0"/>
              <a:t>Based around four main questions to assess effectiveness (from five rankings of ‘Not effective at all’ to ‘Extremely effective’.</a:t>
            </a:r>
          </a:p>
          <a:p>
            <a:r>
              <a:rPr lang="en-NZ" dirty="0" smtClean="0"/>
              <a:t>Follow up prompts to ask the learner what </a:t>
            </a:r>
            <a:r>
              <a:rPr lang="en-NZ" u="sng" dirty="0" smtClean="0"/>
              <a:t>was</a:t>
            </a:r>
            <a:r>
              <a:rPr lang="en-NZ" dirty="0" smtClean="0"/>
              <a:t> or </a:t>
            </a:r>
            <a:r>
              <a:rPr lang="en-NZ" u="sng" dirty="0" smtClean="0"/>
              <a:t>wasn’t</a:t>
            </a:r>
            <a:r>
              <a:rPr lang="en-NZ" dirty="0" smtClean="0"/>
              <a:t> effective.</a:t>
            </a:r>
          </a:p>
          <a:p>
            <a:pPr marL="0" indent="0">
              <a:buNone/>
            </a:pPr>
            <a:endParaRPr lang="en-NZ" dirty="0" smtClean="0"/>
          </a:p>
          <a:p>
            <a:pPr marL="0" indent="0">
              <a:buNone/>
            </a:pPr>
            <a:r>
              <a:rPr lang="en-NZ" i="1" dirty="0" smtClean="0">
                <a:solidFill>
                  <a:schemeClr val="accent2">
                    <a:lumMod val="75000"/>
                  </a:schemeClr>
                </a:solidFill>
              </a:rPr>
              <a:t>Q1. How would you rate the use of MS Teams Breakout Rooms for Group Activities?</a:t>
            </a:r>
          </a:p>
          <a:p>
            <a:pPr marL="0" indent="0">
              <a:buNone/>
            </a:pPr>
            <a:r>
              <a:rPr lang="en-NZ" i="1" dirty="0">
                <a:solidFill>
                  <a:schemeClr val="accent2">
                    <a:lumMod val="75000"/>
                  </a:schemeClr>
                </a:solidFill>
              </a:rPr>
              <a:t>	</a:t>
            </a:r>
            <a:r>
              <a:rPr lang="en-NZ" i="1" dirty="0" smtClean="0">
                <a:solidFill>
                  <a:schemeClr val="accent2">
                    <a:lumMod val="75000"/>
                  </a:schemeClr>
                </a:solidFill>
              </a:rPr>
              <a:t>										</a:t>
            </a:r>
            <a:r>
              <a:rPr lang="en-NZ" sz="1600" i="1" dirty="0" smtClean="0">
                <a:solidFill>
                  <a:schemeClr val="accent2">
                    <a:lumMod val="75000"/>
                  </a:schemeClr>
                </a:solidFill>
              </a:rPr>
              <a:t>‘Breaking the main group into smaller</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groups with individual tasks eases</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communication’</a:t>
            </a:r>
          </a:p>
          <a:p>
            <a:pPr marL="0" indent="0">
              <a:buNone/>
            </a:pPr>
            <a:endParaRPr lang="en-NZ" sz="1600" i="1" dirty="0" smtClean="0">
              <a:solidFill>
                <a:schemeClr val="accent2">
                  <a:lumMod val="75000"/>
                </a:schemeClr>
              </a:solidFill>
            </a:endParaRP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‘They allowed you to get in group </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discussions that you would normally </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be able to do in a classroom</a:t>
            </a:r>
            <a:r>
              <a:rPr lang="en-NZ" sz="1600" i="1" dirty="0">
                <a:solidFill>
                  <a:schemeClr val="accent2">
                    <a:lumMod val="75000"/>
                  </a:schemeClr>
                </a:solidFill>
              </a:rPr>
              <a:t> </a:t>
            </a:r>
            <a:r>
              <a:rPr lang="en-NZ" sz="1600" i="1" dirty="0" smtClean="0">
                <a:solidFill>
                  <a:schemeClr val="accent2">
                    <a:lumMod val="75000"/>
                  </a:schemeClr>
                </a:solidFill>
              </a:rPr>
              <a:t>environment</a:t>
            </a:r>
          </a:p>
        </p:txBody>
      </p:sp>
      <p:pic>
        <p:nvPicPr>
          <p:cNvPr id="4" name="Picture 3"/>
          <p:cNvPicPr>
            <a:picLocks noChangeAspect="1"/>
          </p:cNvPicPr>
          <p:nvPr/>
        </p:nvPicPr>
        <p:blipFill>
          <a:blip r:embed="rId2"/>
          <a:stretch>
            <a:fillRect/>
          </a:stretch>
        </p:blipFill>
        <p:spPr>
          <a:xfrm>
            <a:off x="2592925" y="4049251"/>
            <a:ext cx="4800600" cy="1552575"/>
          </a:xfrm>
          <a:prstGeom prst="rect">
            <a:avLst/>
          </a:prstGeom>
        </p:spPr>
      </p:pic>
    </p:spTree>
    <p:extLst>
      <p:ext uri="{BB962C8B-B14F-4D97-AF65-F5344CB8AC3E}">
        <p14:creationId xmlns:p14="http://schemas.microsoft.com/office/powerpoint/2010/main" val="3007809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Learner Feedback Survey Results</a:t>
            </a:r>
          </a:p>
        </p:txBody>
      </p:sp>
      <p:sp>
        <p:nvSpPr>
          <p:cNvPr id="3" name="Content Placeholder 2"/>
          <p:cNvSpPr>
            <a:spLocks noGrp="1"/>
          </p:cNvSpPr>
          <p:nvPr>
            <p:ph idx="1"/>
          </p:nvPr>
        </p:nvSpPr>
        <p:spPr>
          <a:xfrm>
            <a:off x="2589212" y="1451956"/>
            <a:ext cx="8915400" cy="5273039"/>
          </a:xfrm>
        </p:spPr>
        <p:txBody>
          <a:bodyPr>
            <a:normAutofit/>
          </a:bodyPr>
          <a:lstStyle/>
          <a:p>
            <a:pPr marL="0" indent="0">
              <a:buNone/>
            </a:pPr>
            <a:r>
              <a:rPr lang="en-NZ" i="1" dirty="0" smtClean="0">
                <a:solidFill>
                  <a:schemeClr val="accent2">
                    <a:lumMod val="75000"/>
                  </a:schemeClr>
                </a:solidFill>
              </a:rPr>
              <a:t>Q2. </a:t>
            </a:r>
            <a:r>
              <a:rPr lang="en-NZ" i="1" dirty="0">
                <a:solidFill>
                  <a:schemeClr val="accent2">
                    <a:lumMod val="75000"/>
                  </a:schemeClr>
                </a:solidFill>
              </a:rPr>
              <a:t>How </a:t>
            </a:r>
            <a:r>
              <a:rPr lang="en-NZ" i="1" dirty="0" smtClean="0">
                <a:solidFill>
                  <a:schemeClr val="accent2">
                    <a:lumMod val="75000"/>
                  </a:schemeClr>
                </a:solidFill>
              </a:rPr>
              <a:t>well did your group stay on-track with the activity during the Breakout Room session?</a:t>
            </a:r>
          </a:p>
          <a:p>
            <a:pPr marL="0" indent="0">
              <a:buNone/>
            </a:pPr>
            <a:endParaRPr lang="en-NZ" i="1" dirty="0">
              <a:solidFill>
                <a:schemeClr val="accent2">
                  <a:lumMod val="75000"/>
                </a:schemeClr>
              </a:solidFill>
            </a:endParaRPr>
          </a:p>
          <a:p>
            <a:pPr marL="0" indent="0">
              <a:buNone/>
            </a:pPr>
            <a:endParaRPr lang="en-NZ" i="1" dirty="0" smtClean="0">
              <a:solidFill>
                <a:schemeClr val="accent2">
                  <a:lumMod val="75000"/>
                </a:schemeClr>
              </a:solidFill>
            </a:endParaRPr>
          </a:p>
          <a:p>
            <a:pPr marL="0" indent="0">
              <a:buNone/>
            </a:pPr>
            <a:endParaRPr lang="en-NZ" i="1" dirty="0">
              <a:solidFill>
                <a:schemeClr val="accent2">
                  <a:lumMod val="75000"/>
                </a:schemeClr>
              </a:solidFill>
            </a:endParaRPr>
          </a:p>
          <a:p>
            <a:pPr marL="0" indent="0">
              <a:buNone/>
            </a:pPr>
            <a:endParaRPr lang="en-NZ" i="1" dirty="0" smtClean="0">
              <a:solidFill>
                <a:schemeClr val="accent2">
                  <a:lumMod val="75000"/>
                </a:schemeClr>
              </a:solidFill>
            </a:endParaRPr>
          </a:p>
          <a:p>
            <a:pPr marL="0" indent="0">
              <a:buNone/>
            </a:pPr>
            <a:r>
              <a:rPr lang="en-NZ" i="1" dirty="0" smtClean="0">
                <a:solidFill>
                  <a:schemeClr val="accent2">
                    <a:lumMod val="75000"/>
                  </a:schemeClr>
                </a:solidFill>
              </a:rPr>
              <a:t>Q3. How well did your lecturer support your group in helping you achieve the goals of the Breakout Room activity?</a:t>
            </a:r>
          </a:p>
          <a:p>
            <a:pPr marL="0" indent="0">
              <a:buNone/>
            </a:pPr>
            <a:r>
              <a:rPr lang="en-NZ" i="1" dirty="0">
                <a:solidFill>
                  <a:schemeClr val="accent2">
                    <a:lumMod val="75000"/>
                  </a:schemeClr>
                </a:solidFill>
              </a:rPr>
              <a:t>	</a:t>
            </a:r>
            <a:r>
              <a:rPr lang="en-NZ" i="1" dirty="0" smtClean="0">
                <a:solidFill>
                  <a:schemeClr val="accent2">
                    <a:lumMod val="75000"/>
                  </a:schemeClr>
                </a:solidFill>
              </a:rPr>
              <a:t>											</a:t>
            </a:r>
            <a:r>
              <a:rPr lang="en-NZ" sz="1600" i="1" dirty="0" smtClean="0">
                <a:solidFill>
                  <a:schemeClr val="accent2">
                    <a:lumMod val="75000"/>
                  </a:schemeClr>
                </a:solidFill>
              </a:rPr>
              <a:t>‘Sending the materials and tasks </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before the class so I have time to </a:t>
            </a:r>
            <a:endParaRPr lang="en-NZ" sz="1600" i="1" dirty="0">
              <a:solidFill>
                <a:schemeClr val="accent2">
                  <a:lumMod val="75000"/>
                </a:schemeClr>
              </a:solidFill>
            </a:endParaRPr>
          </a:p>
          <a:p>
            <a:pPr marL="0" indent="0">
              <a:buNone/>
            </a:pPr>
            <a:r>
              <a:rPr lang="en-NZ" sz="1600" i="1" dirty="0" smtClean="0">
                <a:solidFill>
                  <a:schemeClr val="accent2">
                    <a:lumMod val="75000"/>
                  </a:schemeClr>
                </a:solidFill>
              </a:rPr>
              <a:t>												prepare’</a:t>
            </a:r>
          </a:p>
          <a:p>
            <a:pPr marL="0" indent="0">
              <a:buNone/>
            </a:pPr>
            <a:r>
              <a:rPr lang="en-NZ" sz="1600" i="1" dirty="0" smtClean="0">
                <a:solidFill>
                  <a:schemeClr val="accent2">
                    <a:lumMod val="75000"/>
                  </a:schemeClr>
                </a:solidFill>
              </a:rPr>
              <a:t>												‘Communicated well with each</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group to check progress and to</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offer points for consideration’</a:t>
            </a:r>
          </a:p>
          <a:p>
            <a:pPr marL="0" indent="0">
              <a:buNone/>
            </a:pPr>
            <a:endParaRPr lang="en-NZ" i="1" dirty="0">
              <a:solidFill>
                <a:schemeClr val="accent2">
                  <a:lumMod val="75000"/>
                </a:schemeClr>
              </a:solidFill>
            </a:endParaRPr>
          </a:p>
          <a:p>
            <a:endParaRPr lang="en-NZ" dirty="0"/>
          </a:p>
        </p:txBody>
      </p:sp>
      <p:pic>
        <p:nvPicPr>
          <p:cNvPr id="4" name="Picture 3"/>
          <p:cNvPicPr>
            <a:picLocks noChangeAspect="1"/>
          </p:cNvPicPr>
          <p:nvPr/>
        </p:nvPicPr>
        <p:blipFill>
          <a:blip r:embed="rId2"/>
          <a:stretch>
            <a:fillRect/>
          </a:stretch>
        </p:blipFill>
        <p:spPr>
          <a:xfrm>
            <a:off x="2589212" y="2176635"/>
            <a:ext cx="5324475" cy="1457325"/>
          </a:xfrm>
          <a:prstGeom prst="rect">
            <a:avLst/>
          </a:prstGeom>
        </p:spPr>
      </p:pic>
      <p:pic>
        <p:nvPicPr>
          <p:cNvPr id="5" name="Picture 4"/>
          <p:cNvPicPr>
            <a:picLocks noChangeAspect="1"/>
          </p:cNvPicPr>
          <p:nvPr/>
        </p:nvPicPr>
        <p:blipFill>
          <a:blip r:embed="rId3"/>
          <a:stretch>
            <a:fillRect/>
          </a:stretch>
        </p:blipFill>
        <p:spPr>
          <a:xfrm>
            <a:off x="2589212" y="4505679"/>
            <a:ext cx="5419725" cy="1447800"/>
          </a:xfrm>
          <a:prstGeom prst="rect">
            <a:avLst/>
          </a:prstGeom>
        </p:spPr>
      </p:pic>
    </p:spTree>
    <p:extLst>
      <p:ext uri="{BB962C8B-B14F-4D97-AF65-F5344CB8AC3E}">
        <p14:creationId xmlns:p14="http://schemas.microsoft.com/office/powerpoint/2010/main" val="522675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Learner Feedback Survey Results</a:t>
            </a:r>
          </a:p>
        </p:txBody>
      </p:sp>
      <p:sp>
        <p:nvSpPr>
          <p:cNvPr id="3" name="Content Placeholder 2"/>
          <p:cNvSpPr>
            <a:spLocks noGrp="1"/>
          </p:cNvSpPr>
          <p:nvPr>
            <p:ph idx="1"/>
          </p:nvPr>
        </p:nvSpPr>
        <p:spPr>
          <a:xfrm>
            <a:off x="2206623" y="1429788"/>
            <a:ext cx="9622388" cy="5311833"/>
          </a:xfrm>
        </p:spPr>
        <p:txBody>
          <a:bodyPr/>
          <a:lstStyle/>
          <a:p>
            <a:pPr marL="0" indent="0">
              <a:buNone/>
            </a:pPr>
            <a:r>
              <a:rPr lang="en-NZ" i="1" dirty="0" smtClean="0">
                <a:solidFill>
                  <a:schemeClr val="accent2">
                    <a:lumMod val="75000"/>
                  </a:schemeClr>
                </a:solidFill>
              </a:rPr>
              <a:t>Q4. </a:t>
            </a:r>
            <a:r>
              <a:rPr lang="en-NZ" i="1" dirty="0">
                <a:solidFill>
                  <a:schemeClr val="accent2">
                    <a:lumMod val="75000"/>
                  </a:schemeClr>
                </a:solidFill>
              </a:rPr>
              <a:t>How well did </a:t>
            </a:r>
            <a:r>
              <a:rPr lang="en-NZ" i="1" dirty="0" smtClean="0">
                <a:solidFill>
                  <a:schemeClr val="accent2">
                    <a:lumMod val="75000"/>
                  </a:schemeClr>
                </a:solidFill>
              </a:rPr>
              <a:t>the group presentations of the findings from the Breakout Room activity work?</a:t>
            </a:r>
            <a:endParaRPr lang="en-NZ" i="1" dirty="0">
              <a:solidFill>
                <a:schemeClr val="accent2">
                  <a:lumMod val="75000"/>
                </a:schemeClr>
              </a:solidFill>
            </a:endParaRPr>
          </a:p>
          <a:p>
            <a:pPr marL="0" indent="0">
              <a:buNone/>
            </a:pPr>
            <a:r>
              <a:rPr lang="en-NZ" dirty="0" smtClean="0"/>
              <a:t>										</a:t>
            </a:r>
            <a:r>
              <a:rPr lang="en-NZ" sz="1600" i="1" dirty="0" smtClean="0">
                <a:solidFill>
                  <a:schemeClr val="accent2">
                    <a:lumMod val="75000"/>
                  </a:schemeClr>
                </a:solidFill>
              </a:rPr>
              <a:t>‘Oral presentation was workable, it might 	</a:t>
            </a:r>
            <a:endParaRPr lang="en-NZ" sz="1600" i="1" dirty="0">
              <a:solidFill>
                <a:schemeClr val="accent2">
                  <a:lumMod val="75000"/>
                </a:schemeClr>
              </a:solidFill>
            </a:endParaRPr>
          </a:p>
          <a:p>
            <a:pPr marL="0" indent="0">
              <a:buNone/>
            </a:pPr>
            <a:r>
              <a:rPr lang="en-NZ" sz="1600" i="1" dirty="0" smtClean="0">
                <a:solidFill>
                  <a:schemeClr val="accent2">
                    <a:lumMod val="75000"/>
                  </a:schemeClr>
                </a:solidFill>
              </a:rPr>
              <a:t>										be a good idea to have a Google doc</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which can be presented in the main channel’</a:t>
            </a:r>
          </a:p>
          <a:p>
            <a:pPr marL="0" indent="0">
              <a:buNone/>
            </a:pPr>
            <a:endParaRPr lang="en-NZ" sz="1600" i="1" dirty="0" smtClean="0">
              <a:solidFill>
                <a:schemeClr val="accent2">
                  <a:lumMod val="75000"/>
                </a:schemeClr>
              </a:solidFill>
            </a:endParaRP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‘People without microphones could not </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participate in the presentations’</a:t>
            </a:r>
          </a:p>
          <a:p>
            <a:pPr marL="0" indent="0">
              <a:buNone/>
            </a:pPr>
            <a:r>
              <a:rPr lang="en-NZ" sz="1600" i="1" dirty="0" smtClean="0">
                <a:solidFill>
                  <a:schemeClr val="accent2">
                    <a:lumMod val="75000"/>
                  </a:schemeClr>
                </a:solidFill>
              </a:rPr>
              <a:t>										</a:t>
            </a:r>
            <a:endParaRPr lang="en-NZ" sz="1600" i="1" dirty="0">
              <a:solidFill>
                <a:schemeClr val="accent2">
                  <a:lumMod val="75000"/>
                </a:schemeClr>
              </a:solidFill>
            </a:endParaRPr>
          </a:p>
          <a:p>
            <a:pPr marL="0" indent="0">
              <a:buNone/>
            </a:pPr>
            <a:r>
              <a:rPr lang="en-NZ" sz="1600" i="1" dirty="0" smtClean="0">
                <a:solidFill>
                  <a:schemeClr val="accent2">
                    <a:lumMod val="75000"/>
                  </a:schemeClr>
                </a:solidFill>
              </a:rPr>
              <a:t>										‘Visual aids to support ideas could be improved’</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‘The MS Teams Whiteboard app was difficult to </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read and would not allow typing of text or ability</a:t>
            </a:r>
          </a:p>
          <a:p>
            <a:pPr marL="0" indent="0">
              <a:buNone/>
            </a:pPr>
            <a:r>
              <a:rPr lang="en-NZ" sz="1600" i="1" dirty="0">
                <a:solidFill>
                  <a:schemeClr val="accent2">
                    <a:lumMod val="75000"/>
                  </a:schemeClr>
                </a:solidFill>
              </a:rPr>
              <a:t>	</a:t>
            </a:r>
            <a:r>
              <a:rPr lang="en-NZ" sz="1600" i="1" dirty="0" smtClean="0">
                <a:solidFill>
                  <a:schemeClr val="accent2">
                    <a:lumMod val="75000"/>
                  </a:schemeClr>
                </a:solidFill>
              </a:rPr>
              <a:t>									to add in photos from outside sources’</a:t>
            </a:r>
          </a:p>
        </p:txBody>
      </p:sp>
      <p:pic>
        <p:nvPicPr>
          <p:cNvPr id="4" name="Picture 3"/>
          <p:cNvPicPr>
            <a:picLocks noChangeAspect="1"/>
          </p:cNvPicPr>
          <p:nvPr/>
        </p:nvPicPr>
        <p:blipFill>
          <a:blip r:embed="rId2"/>
          <a:stretch>
            <a:fillRect/>
          </a:stretch>
        </p:blipFill>
        <p:spPr>
          <a:xfrm>
            <a:off x="2206623" y="2138885"/>
            <a:ext cx="4286250" cy="1752600"/>
          </a:xfrm>
          <a:prstGeom prst="rect">
            <a:avLst/>
          </a:prstGeom>
        </p:spPr>
      </p:pic>
    </p:spTree>
    <p:extLst>
      <p:ext uri="{BB962C8B-B14F-4D97-AF65-F5344CB8AC3E}">
        <p14:creationId xmlns:p14="http://schemas.microsoft.com/office/powerpoint/2010/main" val="213615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1F86D157F6894589AD96C94EF47829" ma:contentTypeVersion="15" ma:contentTypeDescription="Create a new document." ma:contentTypeScope="" ma:versionID="12c364e38aa1ea32e8bde8b499bb6f61">
  <xsd:schema xmlns:xsd="http://www.w3.org/2001/XMLSchema" xmlns:xs="http://www.w3.org/2001/XMLSchema" xmlns:p="http://schemas.microsoft.com/office/2006/metadata/properties" xmlns:ns1="http://schemas.microsoft.com/sharepoint/v3" xmlns:ns3="323dfe51-1df4-47e1-931f-de69755f9f45" xmlns:ns4="603519d2-a713-40c5-a826-9726d39b6049" targetNamespace="http://schemas.microsoft.com/office/2006/metadata/properties" ma:root="true" ma:fieldsID="64b9dc397e639a72dff224c941bfb2d8" ns1:_="" ns3:_="" ns4:_="">
    <xsd:import namespace="http://schemas.microsoft.com/sharepoint/v3"/>
    <xsd:import namespace="323dfe51-1df4-47e1-931f-de69755f9f45"/>
    <xsd:import namespace="603519d2-a713-40c5-a826-9726d39b60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3dfe51-1df4-47e1-931f-de69755f9f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3519d2-a713-40c5-a826-9726d39b60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6B979-30CE-43F1-8EA9-B28DE75BC91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03519d2-a713-40c5-a826-9726d39b6049"/>
    <ds:schemaRef ds:uri="323dfe51-1df4-47e1-931f-de69755f9f45"/>
    <ds:schemaRef ds:uri="http://www.w3.org/XML/1998/namespace"/>
    <ds:schemaRef ds:uri="http://purl.org/dc/dcmitype/"/>
  </ds:schemaRefs>
</ds:datastoreItem>
</file>

<file path=customXml/itemProps2.xml><?xml version="1.0" encoding="utf-8"?>
<ds:datastoreItem xmlns:ds="http://schemas.openxmlformats.org/officeDocument/2006/customXml" ds:itemID="{3CF97C7F-C5D4-4684-AFFD-7B42D8B6A6AB}">
  <ds:schemaRefs>
    <ds:schemaRef ds:uri="http://schemas.microsoft.com/sharepoint/v3/contenttype/forms"/>
  </ds:schemaRefs>
</ds:datastoreItem>
</file>

<file path=customXml/itemProps3.xml><?xml version="1.0" encoding="utf-8"?>
<ds:datastoreItem xmlns:ds="http://schemas.openxmlformats.org/officeDocument/2006/customXml" ds:itemID="{90E8A278-F6C6-4821-9F7A-88D40EA1E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3dfe51-1df4-47e1-931f-de69755f9f45"/>
    <ds:schemaRef ds:uri="603519d2-a713-40c5-a826-9726d39b6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409</TotalTime>
  <Words>1312</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MS Teams for On-line Delivery</vt:lpstr>
      <vt:lpstr>Introduction</vt:lpstr>
      <vt:lpstr>What is a Breakout Room?</vt:lpstr>
      <vt:lpstr>Why use Breakout Rooms?</vt:lpstr>
      <vt:lpstr>Example Breakout Room Activity</vt:lpstr>
      <vt:lpstr>Example Breakout Room Activity</vt:lpstr>
      <vt:lpstr>Learner Feedback Survey Results</vt:lpstr>
      <vt:lpstr>Learner Feedback Survey Results</vt:lpstr>
      <vt:lpstr>Learner Feedback Survey Results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Teams for On-line Delivery</dc:title>
  <dc:creator>David Bettis</dc:creator>
  <cp:lastModifiedBy>David Bettis</cp:lastModifiedBy>
  <cp:revision>23</cp:revision>
  <dcterms:created xsi:type="dcterms:W3CDTF">2020-11-19T20:36:09Z</dcterms:created>
  <dcterms:modified xsi:type="dcterms:W3CDTF">2020-11-22T23:00:01Z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0x010100731F86D157F6894589AD96C94EF47829</vt:lpwstr>
  </property>
</Properties>
</file>