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4"/>
  </p:notesMasterIdLst>
  <p:handoutMasterIdLst>
    <p:handoutMasterId r:id="rId15"/>
  </p:handoutMasterIdLst>
  <p:sldIdLst>
    <p:sldId id="257" r:id="rId5"/>
    <p:sldId id="261" r:id="rId6"/>
    <p:sldId id="277" r:id="rId7"/>
    <p:sldId id="271" r:id="rId8"/>
    <p:sldId id="272" r:id="rId9"/>
    <p:sldId id="273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9911" autoAdjust="0"/>
  </p:normalViewPr>
  <p:slideViewPr>
    <p:cSldViewPr snapToGrid="0">
      <p:cViewPr varScale="1">
        <p:scale>
          <a:sx n="105" d="100"/>
          <a:sy n="105" d="100"/>
        </p:scale>
        <p:origin x="686" y="7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otagopoly.sharepoint.com/sites/NZDECommon/Shared%20Documents/DE4101%20Engineering%20Fundamentals/Results%20analysi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https://otagopoly.sharepoint.com/sites/NZDECommon/Shared%20Documents/DE4101%20Engineering%20Fundamentals/Results%20analysi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otagopoly.sharepoint.com/sites/NZDECommon/Shared%20Documents/DE4101%20Engineering%20Fundamentals/Results%20analysi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otagopoly.sharepoint.com/sites/NZDECommon/Shared%20Documents/DE4101%20Engineering%20Fundamentals/Results%20analysi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otagopoly.sharepoint.com/sites/NZDECommon/Shared%20Documents/DE4101%20Engineering%20Fundamentals/Results%20analysi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otagopoly.sharepoint.com/sites/NZDECommon/Shared%20Documents/DE4101%20Engineering%20Fundamentals/Results%20analysi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otagopoly.sharepoint.com/sites/NZDECommon/Shared%20Documents/DE4101%20Engineering%20Fundamentals/Results%20analysi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https://otagopoly.sharepoint.com/sites/NZDECommon/Shared%20Documents/DE4101%20Engineering%20Fundamentals/Results%20analysi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https://otagopoly.sharepoint.com/sites/NZDECommon/Shared%20Documents/DE4101%20Engineering%20Fundamentals/Results%20analysi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https://otagopoly.sharepoint.com/sites/NZDECommon/Shared%20Documents/DE4101%20Engineering%20Fundamentals/Results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Student Numbers in DE4101 Engineering Fundamentals S1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Starting Course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Sheet2!$B$4:$G$4</c:f>
              <c:numCache>
                <c:formatCode>General</c:formatCode>
                <c:ptCount val="6"/>
                <c:pt idx="0">
                  <c:v>56</c:v>
                </c:pt>
                <c:pt idx="1">
                  <c:v>76</c:v>
                </c:pt>
                <c:pt idx="2">
                  <c:v>67</c:v>
                </c:pt>
                <c:pt idx="3">
                  <c:v>45</c:v>
                </c:pt>
                <c:pt idx="4">
                  <c:v>53</c:v>
                </c:pt>
                <c:pt idx="5">
                  <c:v>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193-411D-A3F5-7FE7304D3640}"/>
            </c:ext>
          </c:extLst>
        </c:ser>
        <c:ser>
          <c:idx val="1"/>
          <c:order val="1"/>
          <c:tx>
            <c:v>Completing Course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Sheet2!$B$2:$G$2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Sheet2!$B$5:$G$5</c:f>
              <c:numCache>
                <c:formatCode>General</c:formatCode>
                <c:ptCount val="6"/>
                <c:pt idx="0">
                  <c:v>46</c:v>
                </c:pt>
                <c:pt idx="1">
                  <c:v>64</c:v>
                </c:pt>
                <c:pt idx="2">
                  <c:v>57</c:v>
                </c:pt>
                <c:pt idx="3">
                  <c:v>43</c:v>
                </c:pt>
                <c:pt idx="4">
                  <c:v>45</c:v>
                </c:pt>
                <c:pt idx="5">
                  <c:v>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193-411D-A3F5-7FE7304D3640}"/>
            </c:ext>
          </c:extLst>
        </c:ser>
        <c:ser>
          <c:idx val="2"/>
          <c:order val="2"/>
          <c:tx>
            <c:v>Passing Course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Sheet2!$B$2:$G$2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xVal>
          <c:yVal>
            <c:numRef>
              <c:f>Sheet2!$B$8:$G$8</c:f>
              <c:numCache>
                <c:formatCode>General</c:formatCode>
                <c:ptCount val="6"/>
                <c:pt idx="0">
                  <c:v>36</c:v>
                </c:pt>
                <c:pt idx="1">
                  <c:v>58</c:v>
                </c:pt>
                <c:pt idx="2">
                  <c:v>40</c:v>
                </c:pt>
                <c:pt idx="3">
                  <c:v>39</c:v>
                </c:pt>
                <c:pt idx="4">
                  <c:v>42</c:v>
                </c:pt>
                <c:pt idx="5">
                  <c:v>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193-411D-A3F5-7FE7304D3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3308848"/>
        <c:axId val="583305896"/>
      </c:scatterChart>
      <c:valAx>
        <c:axId val="583308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305896"/>
        <c:crossesAt val="0"/>
        <c:crossBetween val="midCat"/>
      </c:valAx>
      <c:valAx>
        <c:axId val="583305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3088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Informal Improvement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Sheet2!$B$2:$G$2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Sheet2!$B$12:$G$12</c:f>
              <c:numCache>
                <c:formatCode>General</c:formatCode>
                <c:ptCount val="6"/>
                <c:pt idx="0">
                  <c:v>1.8721153846153844</c:v>
                </c:pt>
                <c:pt idx="1">
                  <c:v>2.7231009365244536</c:v>
                </c:pt>
                <c:pt idx="2">
                  <c:v>1.3764705882352941</c:v>
                </c:pt>
                <c:pt idx="3">
                  <c:v>1.5018666666666665</c:v>
                </c:pt>
                <c:pt idx="4">
                  <c:v>1.5949457058242842</c:v>
                </c:pt>
                <c:pt idx="5">
                  <c:v>1.7925925925925925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9C-4246-92CD-F1AA6517A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9533928"/>
        <c:axId val="329526056"/>
      </c:lineChart>
      <c:catAx>
        <c:axId val="329533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526056"/>
        <c:crosses val="autoZero"/>
        <c:auto val="1"/>
        <c:lblAlgn val="ctr"/>
        <c:lblOffset val="100"/>
        <c:noMultiLvlLbl val="0"/>
      </c:catAx>
      <c:valAx>
        <c:axId val="329526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Informal Improvement Ratio
(Final Course %/Maths Pretest 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533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Completion Rate for DE4101 Engineering Fundamentals</a:t>
            </a:r>
            <a:r>
              <a:rPr lang="en-NZ" baseline="0"/>
              <a:t> S1</a:t>
            </a:r>
            <a:endParaRPr lang="en-N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505592055770102E-2"/>
          <c:y val="0.15870774497218659"/>
          <c:w val="0.9063924971162044"/>
          <c:h val="0.74202709577862458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Sheet2!$B$2:$G$2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Sheet2!$B$6:$G$6</c:f>
              <c:numCache>
                <c:formatCode>0</c:formatCode>
                <c:ptCount val="6"/>
                <c:pt idx="0">
                  <c:v>82.142857142857139</c:v>
                </c:pt>
                <c:pt idx="1">
                  <c:v>84.210526315789465</c:v>
                </c:pt>
                <c:pt idx="2">
                  <c:v>85.074626865671647</c:v>
                </c:pt>
                <c:pt idx="3">
                  <c:v>95.555555555555557</c:v>
                </c:pt>
                <c:pt idx="4">
                  <c:v>84.905660377358487</c:v>
                </c:pt>
                <c:pt idx="5">
                  <c:v>72.916666666666657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B9-4E9C-9D07-52BFD6D27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8346264"/>
        <c:axId val="578343968"/>
      </c:lineChart>
      <c:catAx>
        <c:axId val="578346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343968"/>
        <c:crossesAt val="0"/>
        <c:auto val="1"/>
        <c:lblAlgn val="ctr"/>
        <c:lblOffset val="100"/>
        <c:tickMarkSkip val="1"/>
        <c:noMultiLvlLbl val="1"/>
      </c:catAx>
      <c:valAx>
        <c:axId val="57834396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Completion Rate </a:t>
                </a:r>
                <a:r>
                  <a:rPr lang="en-US" dirty="0" smtClean="0"/>
                  <a:t>(%)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3462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Comparison of Completion</a:t>
            </a:r>
            <a:r>
              <a:rPr lang="en-NZ" baseline="0"/>
              <a:t> Rate </a:t>
            </a:r>
            <a:r>
              <a:rPr lang="en-NZ" sz="1400" b="0" i="0" u="none" strike="noStrike" baseline="0">
                <a:effectLst/>
              </a:rPr>
              <a:t>for DE4101 Engineering Fundamentals S1</a:t>
            </a:r>
            <a:endParaRPr lang="en-N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Sheet1!$I$8:$J$8</c:f>
                <c:numCache>
                  <c:formatCode>General</c:formatCode>
                  <c:ptCount val="2"/>
                  <c:pt idx="0">
                    <c:v>4.1248459470515479</c:v>
                  </c:pt>
                  <c:pt idx="1">
                    <c:v>0</c:v>
                  </c:pt>
                </c:numCache>
              </c:numRef>
            </c:plus>
            <c:minus>
              <c:numRef>
                <c:f>Sheet1!$I$8:$J$8</c:f>
                <c:numCache>
                  <c:formatCode>General</c:formatCode>
                  <c:ptCount val="2"/>
                  <c:pt idx="0">
                    <c:v>4.1248459470515479</c:v>
                  </c:pt>
                  <c:pt idx="1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Sheet1!$I$2:$J$2</c:f>
              <c:strCache>
                <c:ptCount val="2"/>
                <c:pt idx="0">
                  <c:v>2015-2019</c:v>
                </c:pt>
                <c:pt idx="1">
                  <c:v>2020</c:v>
                </c:pt>
              </c:strCache>
            </c:strRef>
          </c:cat>
          <c:val>
            <c:numRef>
              <c:f>Sheet1!$I$6:$J$6</c:f>
              <c:numCache>
                <c:formatCode>0.0</c:formatCode>
                <c:ptCount val="2"/>
                <c:pt idx="0">
                  <c:v>85.858585858585855</c:v>
                </c:pt>
                <c:pt idx="1">
                  <c:v>72.916666666666657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74-4643-BB06-AF3053917C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149160"/>
        <c:axId val="585149488"/>
      </c:barChart>
      <c:catAx>
        <c:axId val="58514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149488"/>
        <c:crosses val="autoZero"/>
        <c:auto val="1"/>
        <c:lblAlgn val="ctr"/>
        <c:lblOffset val="100"/>
        <c:noMultiLvlLbl val="0"/>
      </c:catAx>
      <c:valAx>
        <c:axId val="58514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Completion Rate (% 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14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baseline="0" dirty="0"/>
              <a:t>Pass Rate </a:t>
            </a:r>
            <a:r>
              <a:rPr lang="en-NZ" baseline="0" dirty="0" smtClean="0"/>
              <a:t>for </a:t>
            </a:r>
            <a:r>
              <a:rPr lang="en-NZ" baseline="0" dirty="0"/>
              <a:t>DE4101 Engineering Fundamentals S1</a:t>
            </a:r>
            <a:endParaRPr lang="en-NZ" dirty="0"/>
          </a:p>
        </c:rich>
      </c:tx>
      <c:layout>
        <c:manualLayout>
          <c:xMode val="edge"/>
          <c:yMode val="edge"/>
          <c:x val="0.24022169437846397"/>
          <c:y val="4.47413061916878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Sheet2!$B$2:$G$2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Sheet2!$B$9:$G$9</c:f>
              <c:numCache>
                <c:formatCode>0</c:formatCode>
                <c:ptCount val="6"/>
                <c:pt idx="0">
                  <c:v>78.260869565217391</c:v>
                </c:pt>
                <c:pt idx="1">
                  <c:v>90.625</c:v>
                </c:pt>
                <c:pt idx="2">
                  <c:v>70.175438596491219</c:v>
                </c:pt>
                <c:pt idx="3">
                  <c:v>90.697674418604649</c:v>
                </c:pt>
                <c:pt idx="4">
                  <c:v>93.333333333333329</c:v>
                </c:pt>
                <c:pt idx="5">
                  <c:v>68.571428571428569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11-4CEF-B18E-310DD045A6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8330848"/>
        <c:axId val="578329864"/>
      </c:lineChart>
      <c:catAx>
        <c:axId val="578330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329864"/>
        <c:crosses val="autoZero"/>
        <c:auto val="1"/>
        <c:lblAlgn val="ctr"/>
        <c:lblOffset val="100"/>
        <c:tickMarkSkip val="1"/>
        <c:noMultiLvlLbl val="1"/>
      </c:catAx>
      <c:valAx>
        <c:axId val="578329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330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Comparison of Pass</a:t>
            </a:r>
            <a:r>
              <a:rPr lang="en-NZ" baseline="0"/>
              <a:t> Rate </a:t>
            </a:r>
            <a:r>
              <a:rPr lang="en-NZ" sz="1400" b="0" i="0" u="none" strike="noStrike" baseline="0">
                <a:effectLst/>
              </a:rPr>
              <a:t>for DE4101 Engineering Fundamentals S1</a:t>
            </a:r>
            <a:endParaRPr lang="en-N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Sheet1!$I$13:$J$13</c:f>
                <c:numCache>
                  <c:formatCode>General</c:formatCode>
                  <c:ptCount val="2"/>
                  <c:pt idx="0">
                    <c:v>7.8202731110899801</c:v>
                  </c:pt>
                  <c:pt idx="1">
                    <c:v>0</c:v>
                  </c:pt>
                </c:numCache>
              </c:numRef>
            </c:plus>
            <c:minus>
              <c:numRef>
                <c:f>Sheet1!$I$13:$J$13</c:f>
                <c:numCache>
                  <c:formatCode>General</c:formatCode>
                  <c:ptCount val="2"/>
                  <c:pt idx="0">
                    <c:v>7.8202731110899801</c:v>
                  </c:pt>
                  <c:pt idx="1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Sheet1!$I$2:$J$2</c:f>
              <c:strCache>
                <c:ptCount val="2"/>
                <c:pt idx="0">
                  <c:v>2015-2019</c:v>
                </c:pt>
                <c:pt idx="1">
                  <c:v>2020</c:v>
                </c:pt>
              </c:strCache>
            </c:strRef>
          </c:cat>
          <c:val>
            <c:numRef>
              <c:f>Sheet1!$I$11:$J$11</c:f>
              <c:numCache>
                <c:formatCode>0.0</c:formatCode>
                <c:ptCount val="2"/>
                <c:pt idx="0">
                  <c:v>84.313725490196077</c:v>
                </c:pt>
                <c:pt idx="1">
                  <c:v>68.571428571428569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3C-4678-AA16-8FDCAB5C3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149160"/>
        <c:axId val="585149488"/>
      </c:barChart>
      <c:catAx>
        <c:axId val="58514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149488"/>
        <c:crosses val="autoZero"/>
        <c:auto val="1"/>
        <c:lblAlgn val="ctr"/>
        <c:lblOffset val="100"/>
        <c:noMultiLvlLbl val="0"/>
      </c:catAx>
      <c:valAx>
        <c:axId val="58514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Pass Rate (% 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14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sz="1400" b="0" i="0" baseline="0" dirty="0">
                <a:effectLst/>
              </a:rPr>
              <a:t>DE4101 Mean Overall Mark All </a:t>
            </a:r>
            <a:r>
              <a:rPr lang="en-NZ" sz="1400" b="0" i="0" baseline="0" dirty="0" smtClean="0">
                <a:effectLst/>
              </a:rPr>
              <a:t>Students </a:t>
            </a:r>
            <a:r>
              <a:rPr lang="en-NZ" sz="1400" b="0" i="0" baseline="0" dirty="0">
                <a:effectLst/>
              </a:rPr>
              <a:t>Completing Course S1</a:t>
            </a:r>
            <a:endParaRPr lang="en-NZ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48381452318461"/>
          <c:y val="0.2462037037037037"/>
          <c:w val="0.81862729658792655"/>
          <c:h val="0.5435958005249343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Sheet2!$B$15:$G$15</c:f>
                <c:numCache>
                  <c:formatCode>General</c:formatCode>
                  <c:ptCount val="6"/>
                  <c:pt idx="0">
                    <c:v>5.9</c:v>
                  </c:pt>
                  <c:pt idx="1">
                    <c:v>4.2</c:v>
                  </c:pt>
                  <c:pt idx="2">
                    <c:v>5.6</c:v>
                  </c:pt>
                  <c:pt idx="3">
                    <c:v>4.4000000000000004</c:v>
                  </c:pt>
                  <c:pt idx="4">
                    <c:v>5.5</c:v>
                  </c:pt>
                  <c:pt idx="5">
                    <c:v>6.4</c:v>
                  </c:pt>
                </c:numCache>
              </c:numRef>
            </c:plus>
            <c:minus>
              <c:numRef>
                <c:f>Sheet2!$B$15:$G$15</c:f>
                <c:numCache>
                  <c:formatCode>General</c:formatCode>
                  <c:ptCount val="6"/>
                  <c:pt idx="0">
                    <c:v>5.9</c:v>
                  </c:pt>
                  <c:pt idx="1">
                    <c:v>4.2</c:v>
                  </c:pt>
                  <c:pt idx="2">
                    <c:v>5.6</c:v>
                  </c:pt>
                  <c:pt idx="3">
                    <c:v>4.4000000000000004</c:v>
                  </c:pt>
                  <c:pt idx="4">
                    <c:v>5.5</c:v>
                  </c:pt>
                  <c:pt idx="5">
                    <c:v>6.4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Sheet2!$B$2:$G$2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Sheet2!$B$14:$G$14</c:f>
              <c:numCache>
                <c:formatCode>0</c:formatCode>
                <c:ptCount val="6"/>
                <c:pt idx="0">
                  <c:v>59</c:v>
                </c:pt>
                <c:pt idx="1">
                  <c:v>61</c:v>
                </c:pt>
                <c:pt idx="2">
                  <c:v>54</c:v>
                </c:pt>
                <c:pt idx="3">
                  <c:v>64</c:v>
                </c:pt>
                <c:pt idx="4">
                  <c:v>68</c:v>
                </c:pt>
                <c:pt idx="5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FB-47F8-902A-B90C393C9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146896"/>
        <c:axId val="716149848"/>
      </c:lineChart>
      <c:catAx>
        <c:axId val="716146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149848"/>
        <c:crosses val="autoZero"/>
        <c:auto val="1"/>
        <c:lblAlgn val="ctr"/>
        <c:lblOffset val="100"/>
        <c:tickMarkSkip val="1"/>
        <c:noMultiLvlLbl val="1"/>
      </c:catAx>
      <c:valAx>
        <c:axId val="716149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Mark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146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Comparison of Final Mark </a:t>
            </a:r>
            <a:r>
              <a:rPr lang="en-NZ" sz="1400" b="0" i="0" u="none" strike="noStrike" baseline="0">
                <a:effectLst/>
              </a:rPr>
              <a:t>for DE4101 Engineering Fundamentals S1</a:t>
            </a:r>
            <a:endParaRPr lang="en-N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Sheet1!$I$20:$J$20</c:f>
                <c:numCache>
                  <c:formatCode>General</c:formatCode>
                  <c:ptCount val="2"/>
                  <c:pt idx="0">
                    <c:v>2.3283407460699976</c:v>
                  </c:pt>
                  <c:pt idx="1">
                    <c:v>6.3025520665557249</c:v>
                  </c:pt>
                </c:numCache>
              </c:numRef>
            </c:plus>
            <c:minus>
              <c:numRef>
                <c:f>Sheet1!$I$20:$J$20</c:f>
                <c:numCache>
                  <c:formatCode>General</c:formatCode>
                  <c:ptCount val="2"/>
                  <c:pt idx="0">
                    <c:v>2.3283407460699976</c:v>
                  </c:pt>
                  <c:pt idx="1">
                    <c:v>6.3025520665557249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Sheet1!$I$2:$J$2</c:f>
              <c:strCache>
                <c:ptCount val="2"/>
                <c:pt idx="0">
                  <c:v>2015-2019</c:v>
                </c:pt>
                <c:pt idx="1">
                  <c:v>2020</c:v>
                </c:pt>
              </c:strCache>
            </c:strRef>
          </c:cat>
          <c:val>
            <c:numRef>
              <c:f>Sheet1!$I$18:$J$18</c:f>
              <c:numCache>
                <c:formatCode>General</c:formatCode>
                <c:ptCount val="2"/>
                <c:pt idx="0">
                  <c:v>61.01953125</c:v>
                </c:pt>
                <c:pt idx="1">
                  <c:v>55.171428571428571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7-4138-A485-03C69AB51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149160"/>
        <c:axId val="585149488"/>
      </c:barChart>
      <c:catAx>
        <c:axId val="58514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149488"/>
        <c:crosses val="autoZero"/>
        <c:auto val="1"/>
        <c:lblAlgn val="ctr"/>
        <c:lblOffset val="100"/>
        <c:noMultiLvlLbl val="0"/>
      </c:catAx>
      <c:valAx>
        <c:axId val="585149488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Mark</a:t>
                </a:r>
                <a:r>
                  <a:rPr lang="en-US" baseline="0"/>
                  <a:t> </a:t>
                </a:r>
                <a:r>
                  <a:rPr lang="en-US"/>
                  <a:t> (% 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14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sz="1400" b="0" i="0" baseline="0">
                <a:effectLst/>
              </a:rPr>
              <a:t>DE4101 Mean Overall Mark All Sudents Completing Course S1</a:t>
            </a:r>
            <a:endParaRPr lang="en-NZ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26159230096237"/>
          <c:y val="0.2462037037037037"/>
          <c:w val="0.81862729658792655"/>
          <c:h val="0.54359580052493439"/>
        </c:manualLayout>
      </c:layout>
      <c:lineChart>
        <c:grouping val="standard"/>
        <c:varyColors val="0"/>
        <c:ser>
          <c:idx val="0"/>
          <c:order val="0"/>
          <c:tx>
            <c:v>Passing Exam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Sheet2!$B$23:$G$23</c:f>
                <c:numCache>
                  <c:formatCode>General</c:formatCode>
                  <c:ptCount val="6"/>
                  <c:pt idx="0">
                    <c:v>4</c:v>
                  </c:pt>
                  <c:pt idx="1">
                    <c:v>3.8</c:v>
                  </c:pt>
                  <c:pt idx="2">
                    <c:v>3.6</c:v>
                  </c:pt>
                  <c:pt idx="3">
                    <c:v>3.2</c:v>
                  </c:pt>
                  <c:pt idx="4">
                    <c:v>4.7</c:v>
                  </c:pt>
                  <c:pt idx="5">
                    <c:v>4</c:v>
                  </c:pt>
                </c:numCache>
              </c:numRef>
            </c:plus>
            <c:minus>
              <c:numRef>
                <c:f>Sheet2!$B$23:$G$23</c:f>
                <c:numCache>
                  <c:formatCode>General</c:formatCode>
                  <c:ptCount val="6"/>
                  <c:pt idx="0">
                    <c:v>4</c:v>
                  </c:pt>
                  <c:pt idx="1">
                    <c:v>3.8</c:v>
                  </c:pt>
                  <c:pt idx="2">
                    <c:v>3.6</c:v>
                  </c:pt>
                  <c:pt idx="3">
                    <c:v>3.2</c:v>
                  </c:pt>
                  <c:pt idx="4">
                    <c:v>4.7</c:v>
                  </c:pt>
                  <c:pt idx="5">
                    <c:v>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Sheet2!$B$2:$G$2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Sheet2!$B$22:$G$22</c:f>
              <c:numCache>
                <c:formatCode>0</c:formatCode>
                <c:ptCount val="6"/>
                <c:pt idx="0">
                  <c:v>68</c:v>
                </c:pt>
                <c:pt idx="1">
                  <c:v>65</c:v>
                </c:pt>
                <c:pt idx="2">
                  <c:v>65</c:v>
                </c:pt>
                <c:pt idx="3">
                  <c:v>66</c:v>
                </c:pt>
                <c:pt idx="4">
                  <c:v>70</c:v>
                </c:pt>
                <c:pt idx="5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F7-4503-ADA8-3FF6D243479B}"/>
            </c:ext>
          </c:extLst>
        </c:ser>
        <c:ser>
          <c:idx val="1"/>
          <c:order val="1"/>
          <c:tx>
            <c:v>Failing Exam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Sheet2!$B$31:$G$31</c:f>
                <c:numCache>
                  <c:formatCode>General</c:formatCode>
                  <c:ptCount val="6"/>
                  <c:pt idx="0">
                    <c:v>2.5</c:v>
                  </c:pt>
                  <c:pt idx="1">
                    <c:v>1</c:v>
                  </c:pt>
                  <c:pt idx="2">
                    <c:v>1.9</c:v>
                  </c:pt>
                  <c:pt idx="3">
                    <c:v>1.1000000000000001</c:v>
                  </c:pt>
                  <c:pt idx="4">
                    <c:v>0.4</c:v>
                  </c:pt>
                  <c:pt idx="5">
                    <c:v>3.2</c:v>
                  </c:pt>
                </c:numCache>
              </c:numRef>
            </c:plus>
            <c:minus>
              <c:numRef>
                <c:f>Sheet2!$B$31:$G$31</c:f>
                <c:numCache>
                  <c:formatCode>General</c:formatCode>
                  <c:ptCount val="6"/>
                  <c:pt idx="0">
                    <c:v>2.5</c:v>
                  </c:pt>
                  <c:pt idx="1">
                    <c:v>1</c:v>
                  </c:pt>
                  <c:pt idx="2">
                    <c:v>1.9</c:v>
                  </c:pt>
                  <c:pt idx="3">
                    <c:v>1.1000000000000001</c:v>
                  </c:pt>
                  <c:pt idx="4">
                    <c:v>0.4</c:v>
                  </c:pt>
                  <c:pt idx="5">
                    <c:v>3.2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Sheet2!$B$2:$G$2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Sheet2!$B$30:$G$30</c:f>
              <c:numCache>
                <c:formatCode>0</c:formatCode>
                <c:ptCount val="6"/>
                <c:pt idx="0">
                  <c:v>29</c:v>
                </c:pt>
                <c:pt idx="1">
                  <c:v>23</c:v>
                </c:pt>
                <c:pt idx="2">
                  <c:v>29</c:v>
                </c:pt>
                <c:pt idx="3">
                  <c:v>45</c:v>
                </c:pt>
                <c:pt idx="4">
                  <c:v>39</c:v>
                </c:pt>
                <c:pt idx="5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F7-4503-ADA8-3FF6D2434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146896"/>
        <c:axId val="716149848"/>
      </c:lineChart>
      <c:catAx>
        <c:axId val="716146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149848"/>
        <c:crosses val="autoZero"/>
        <c:auto val="1"/>
        <c:lblAlgn val="ctr"/>
        <c:lblOffset val="100"/>
        <c:tickMarkSkip val="1"/>
        <c:noMultiLvlLbl val="1"/>
      </c:catAx>
      <c:valAx>
        <c:axId val="716149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Mark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1468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Comparison of Final Mark </a:t>
            </a:r>
            <a:r>
              <a:rPr lang="en-NZ" sz="1400" b="0" i="0" u="none" strike="noStrike" baseline="0">
                <a:effectLst/>
              </a:rPr>
              <a:t>for DE4101 Engineering Fundamentals S1</a:t>
            </a:r>
            <a:endParaRPr lang="en-N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Passing Exam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Sheet1!$I$31:$J$31</c:f>
                <c:numCache>
                  <c:formatCode>General</c:formatCode>
                  <c:ptCount val="2"/>
                  <c:pt idx="0">
                    <c:v>1.9220128193168531</c:v>
                  </c:pt>
                  <c:pt idx="1">
                    <c:v>4.7827895477409728</c:v>
                  </c:pt>
                </c:numCache>
              </c:numRef>
            </c:plus>
            <c:minus>
              <c:numRef>
                <c:f>Sheet1!$I$31:$J$31</c:f>
                <c:numCache>
                  <c:formatCode>General</c:formatCode>
                  <c:ptCount val="2"/>
                  <c:pt idx="0">
                    <c:v>1.9220128193168531</c:v>
                  </c:pt>
                  <c:pt idx="1">
                    <c:v>4.7827895477409728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Sheet1!$I$2:$J$2</c:f>
              <c:strCache>
                <c:ptCount val="2"/>
                <c:pt idx="0">
                  <c:v>2015-2019</c:v>
                </c:pt>
                <c:pt idx="1">
                  <c:v>2020</c:v>
                </c:pt>
              </c:strCache>
            </c:strRef>
          </c:cat>
          <c:val>
            <c:numRef>
              <c:f>Sheet1!$I$29:$J$29</c:f>
              <c:numCache>
                <c:formatCode>0.0</c:formatCode>
                <c:ptCount val="2"/>
                <c:pt idx="0" formatCode="General">
                  <c:v>66.680555555555557</c:v>
                </c:pt>
                <c:pt idx="1">
                  <c:v>65.541666666666671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C2-4DD6-833E-5D55AA11546D}"/>
            </c:ext>
          </c:extLst>
        </c:ser>
        <c:ser>
          <c:idx val="1"/>
          <c:order val="1"/>
          <c:tx>
            <c:v>Failing Exam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Sheet1!$I$42:$J$42</c:f>
                <c:numCache>
                  <c:formatCode>General</c:formatCode>
                  <c:ptCount val="2"/>
                  <c:pt idx="0">
                    <c:v>2.7561285758734724</c:v>
                  </c:pt>
                  <c:pt idx="1">
                    <c:v>5.7037378063717865</c:v>
                  </c:pt>
                </c:numCache>
              </c:numRef>
            </c:plus>
            <c:minus>
              <c:numRef>
                <c:f>Sheet1!$I$42:$J$42</c:f>
                <c:numCache>
                  <c:formatCode>General</c:formatCode>
                  <c:ptCount val="2"/>
                  <c:pt idx="0">
                    <c:v>2.7561285758734724</c:v>
                  </c:pt>
                  <c:pt idx="1">
                    <c:v>5.7037378063717865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Sheet1!$I$40:$J$40</c:f>
              <c:numCache>
                <c:formatCode>General</c:formatCode>
                <c:ptCount val="2"/>
                <c:pt idx="0">
                  <c:v>30.45</c:v>
                </c:pt>
                <c:pt idx="1">
                  <c:v>32.545454545454547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C2-4DD6-833E-5D55AA115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149160"/>
        <c:axId val="585149488"/>
      </c:barChart>
      <c:catAx>
        <c:axId val="58514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149488"/>
        <c:crosses val="autoZero"/>
        <c:auto val="1"/>
        <c:lblAlgn val="ctr"/>
        <c:lblOffset val="100"/>
        <c:noMultiLvlLbl val="0"/>
      </c:catAx>
      <c:valAx>
        <c:axId val="585149488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Mark (% 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149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11/25/2020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4800"/>
            <a:ext cx="109728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90000"/>
            <a:ext cx="10972800" cy="4683600"/>
          </a:xfrm>
        </p:spPr>
        <p:txBody>
          <a:bodyPr/>
          <a:lstStyle>
            <a:lvl1pPr marL="109728" indent="0">
              <a:buNone/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4800"/>
            <a:ext cx="10972800" cy="10668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89999"/>
            <a:ext cx="5384800" cy="4701600"/>
          </a:xfrm>
        </p:spPr>
        <p:txBody>
          <a:bodyPr/>
          <a:lstStyle>
            <a:lvl1pPr marL="109728" indent="0">
              <a:buNone/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90000"/>
            <a:ext cx="5384800" cy="4701600"/>
          </a:xfrm>
        </p:spPr>
        <p:txBody>
          <a:bodyPr/>
          <a:lstStyle>
            <a:lvl1pPr marL="109728" indent="0">
              <a:buNone/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3043" y="689113"/>
            <a:ext cx="6162261" cy="24004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NZDE</a:t>
            </a:r>
            <a:br>
              <a:rPr lang="en-US" dirty="0" smtClean="0"/>
            </a:br>
            <a:r>
              <a:rPr lang="en-US" dirty="0" smtClean="0"/>
              <a:t>DE4101</a:t>
            </a:r>
            <a:br>
              <a:rPr lang="en-US" dirty="0" smtClean="0"/>
            </a:br>
            <a:r>
              <a:rPr lang="en-US" dirty="0" smtClean="0"/>
              <a:t>Engineering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/>
          <a:p>
            <a:r>
              <a:rPr lang="en-US" dirty="0" smtClean="0"/>
              <a:t>The Effect of the Covid-19 Lockdown on Results</a:t>
            </a:r>
          </a:p>
          <a:p>
            <a:endParaRPr lang="en-US" dirty="0"/>
          </a:p>
          <a:p>
            <a:r>
              <a:rPr lang="en-US" dirty="0" smtClean="0"/>
              <a:t>Andy Burkert and Mark Harmer</a:t>
            </a:r>
            <a:endParaRPr lang="en-US" dirty="0"/>
          </a:p>
        </p:txBody>
      </p:sp>
      <p:pic>
        <p:nvPicPr>
          <p:cNvPr id="4" name="Picture 3" descr="OP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1" y="483701"/>
            <a:ext cx="1922962" cy="238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1044" y="529748"/>
            <a:ext cx="145732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NZ" dirty="0" smtClean="0"/>
              <a:t>Anecdotal evidence suggested that the Covid-19 lockdown resulted in poorer completion and pass rates in DE4101 Engineering Fundamentals.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This assumption has been analysed by comparing results from 2020 to those from 2015-2019.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Only Semester 1 results have been used as the students taking the course in Semester 2 are part-time or repeating students and student numbers are much reduced.</a:t>
            </a:r>
          </a:p>
        </p:txBody>
      </p:sp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NZ" dirty="0" smtClean="0"/>
              <a:t>Were the DE4102 Engineering Fundamentals results in Semester 1 2020 lower than usual?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If so, can this change be attributed to the lockdown?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431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Student Numbers</a:t>
            </a:r>
            <a:endParaRPr lang="en-NZ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3013888"/>
              </p:ext>
            </p:extLst>
          </p:nvPr>
        </p:nvGraphicFramePr>
        <p:xfrm>
          <a:off x="609600" y="1890713"/>
          <a:ext cx="5384799" cy="1925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43483">
                  <a:extLst>
                    <a:ext uri="{9D8B030D-6E8A-4147-A177-3AD203B41FA5}">
                      <a16:colId xmlns:a16="http://schemas.microsoft.com/office/drawing/2014/main" val="2976427101"/>
                    </a:ext>
                  </a:extLst>
                </a:gridCol>
                <a:gridCol w="495031">
                  <a:extLst>
                    <a:ext uri="{9D8B030D-6E8A-4147-A177-3AD203B41FA5}">
                      <a16:colId xmlns:a16="http://schemas.microsoft.com/office/drawing/2014/main" val="4276519051"/>
                    </a:ext>
                  </a:extLst>
                </a:gridCol>
                <a:gridCol w="769257">
                  <a:extLst>
                    <a:ext uri="{9D8B030D-6E8A-4147-A177-3AD203B41FA5}">
                      <a16:colId xmlns:a16="http://schemas.microsoft.com/office/drawing/2014/main" val="53666255"/>
                    </a:ext>
                  </a:extLst>
                </a:gridCol>
                <a:gridCol w="769257">
                  <a:extLst>
                    <a:ext uri="{9D8B030D-6E8A-4147-A177-3AD203B41FA5}">
                      <a16:colId xmlns:a16="http://schemas.microsoft.com/office/drawing/2014/main" val="289710510"/>
                    </a:ext>
                  </a:extLst>
                </a:gridCol>
                <a:gridCol w="769257">
                  <a:extLst>
                    <a:ext uri="{9D8B030D-6E8A-4147-A177-3AD203B41FA5}">
                      <a16:colId xmlns:a16="http://schemas.microsoft.com/office/drawing/2014/main" val="249640096"/>
                    </a:ext>
                  </a:extLst>
                </a:gridCol>
                <a:gridCol w="769257">
                  <a:extLst>
                    <a:ext uri="{9D8B030D-6E8A-4147-A177-3AD203B41FA5}">
                      <a16:colId xmlns:a16="http://schemas.microsoft.com/office/drawing/2014/main" val="3410402623"/>
                    </a:ext>
                  </a:extLst>
                </a:gridCol>
                <a:gridCol w="769257">
                  <a:extLst>
                    <a:ext uri="{9D8B030D-6E8A-4147-A177-3AD203B41FA5}">
                      <a16:colId xmlns:a16="http://schemas.microsoft.com/office/drawing/2014/main" val="3146567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Year</a:t>
                      </a:r>
                      <a:endParaRPr lang="en-NZ" sz="1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2015</a:t>
                      </a:r>
                      <a:endParaRPr lang="en-NZ" sz="1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2016</a:t>
                      </a:r>
                      <a:endParaRPr lang="en-NZ" sz="1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2017</a:t>
                      </a:r>
                      <a:endParaRPr lang="en-NZ" sz="1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2018</a:t>
                      </a:r>
                      <a:endParaRPr lang="en-NZ" sz="1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2019</a:t>
                      </a:r>
                      <a:endParaRPr lang="en-NZ" sz="1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2020</a:t>
                      </a:r>
                      <a:endParaRPr lang="en-NZ" sz="14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3457509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Starting Course</a:t>
                      </a:r>
                      <a:endParaRPr lang="en-NZ" sz="1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739" marR="3739" marT="7620" marB="0" anchor="ctr"/>
                </a:tc>
                <a:extLst>
                  <a:ext uri="{0D108BD9-81ED-4DB2-BD59-A6C34878D82A}">
                    <a16:rowId xmlns:a16="http://schemas.microsoft.com/office/drawing/2014/main" val="4151925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Completing Course</a:t>
                      </a:r>
                      <a:endParaRPr lang="en-NZ" sz="1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739" marR="3739" marT="7620" marB="0" anchor="ctr"/>
                </a:tc>
                <a:extLst>
                  <a:ext uri="{0D108BD9-81ED-4DB2-BD59-A6C34878D82A}">
                    <a16:rowId xmlns:a16="http://schemas.microsoft.com/office/drawing/2014/main" val="66066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Passing Course</a:t>
                      </a:r>
                      <a:endParaRPr lang="en-NZ" sz="1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739" marR="3739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739" marR="3739" marT="7620" marB="0" anchor="ctr"/>
                </a:tc>
                <a:extLst>
                  <a:ext uri="{0D108BD9-81ED-4DB2-BD59-A6C34878D82A}">
                    <a16:rowId xmlns:a16="http://schemas.microsoft.com/office/drawing/2014/main" val="1491421682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4225027"/>
              </p:ext>
            </p:extLst>
          </p:nvPr>
        </p:nvGraphicFramePr>
        <p:xfrm>
          <a:off x="6444343" y="1549627"/>
          <a:ext cx="5384800" cy="470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609600" y="4087506"/>
            <a:ext cx="5384799" cy="14926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09728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Overview of the results performance by year.</a:t>
            </a:r>
          </a:p>
          <a:p>
            <a:endParaRPr lang="en-US" dirty="0" smtClean="0"/>
          </a:p>
          <a:p>
            <a:r>
              <a:rPr lang="en-US" dirty="0" smtClean="0"/>
              <a:t>Informally a narrow spread is a better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9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Completion Rate</a:t>
            </a:r>
            <a:endParaRPr lang="en-NZ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346399"/>
              </p:ext>
            </p:extLst>
          </p:nvPr>
        </p:nvGraphicFramePr>
        <p:xfrm>
          <a:off x="428171" y="1923144"/>
          <a:ext cx="6037941" cy="3026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590852"/>
              </p:ext>
            </p:extLst>
          </p:nvPr>
        </p:nvGraphicFramePr>
        <p:xfrm>
          <a:off x="6255656" y="1727200"/>
          <a:ext cx="5522687" cy="3222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5779477" y="5142584"/>
            <a:ext cx="5856511" cy="95341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109728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Clear drop in completion.</a:t>
            </a:r>
          </a:p>
          <a:p>
            <a:endParaRPr lang="en-US" dirty="0" smtClean="0"/>
          </a:p>
          <a:p>
            <a:r>
              <a:rPr lang="en-US" dirty="0" smtClean="0"/>
              <a:t>Attributable to the lockdown resulting in ‘discouraged’ students not returning to poly—see pastoral care records over the lockdown.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9601" y="5142584"/>
            <a:ext cx="4982308" cy="9534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09728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Completion </a:t>
            </a:r>
            <a:r>
              <a:rPr lang="en-US" dirty="0" smtClean="0"/>
              <a:t>Rate </a:t>
            </a:r>
            <a:r>
              <a:rPr lang="en-US" dirty="0" smtClean="0">
                <a:latin typeface="Symath" panose="00000400000000000000" pitchFamily="2" charset="0"/>
                <a:cs typeface="Symath" panose="00000400000000000000" pitchFamily="2" charset="0"/>
              </a:rPr>
              <a:t>≡ </a:t>
            </a:r>
            <a:r>
              <a:rPr lang="en-US" dirty="0" smtClean="0"/>
              <a:t>Students </a:t>
            </a:r>
            <a:r>
              <a:rPr lang="en-US" dirty="0" smtClean="0"/>
              <a:t>completing the exam/Students entering the course.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3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Pass Rate</a:t>
            </a:r>
            <a:endParaRPr lang="en-NZ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159930"/>
              </p:ext>
            </p:extLst>
          </p:nvPr>
        </p:nvGraphicFramePr>
        <p:xfrm>
          <a:off x="0" y="1954607"/>
          <a:ext cx="6416040" cy="2994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 </a:t>
            </a:r>
            <a:endParaRPr lang="en-NZ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745401"/>
              </p:ext>
            </p:extLst>
          </p:nvPr>
        </p:nvGraphicFramePr>
        <p:xfrm>
          <a:off x="7221219" y="1740885"/>
          <a:ext cx="3556001" cy="2939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5779477" y="4783865"/>
            <a:ext cx="5856511" cy="12886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09728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Could </a:t>
            </a:r>
            <a:r>
              <a:rPr lang="en-US" dirty="0" smtClean="0"/>
              <a:t>be due to lower marks and performance in assessment.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86861" y="4783865"/>
            <a:ext cx="4685881" cy="117145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09728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Pass </a:t>
            </a:r>
            <a:r>
              <a:rPr lang="en-US" dirty="0"/>
              <a:t>Rate </a:t>
            </a:r>
            <a:r>
              <a:rPr lang="en-US" dirty="0" smtClean="0">
                <a:latin typeface="Symath" panose="00000400000000000000" pitchFamily="2" charset="0"/>
                <a:cs typeface="Symath" panose="00000400000000000000" pitchFamily="2" charset="0"/>
              </a:rPr>
              <a:t>≡ </a:t>
            </a:r>
            <a:r>
              <a:rPr lang="en-US" dirty="0" smtClean="0"/>
              <a:t>Students passing </a:t>
            </a:r>
            <a:r>
              <a:rPr lang="en-US" dirty="0"/>
              <a:t>the </a:t>
            </a:r>
            <a:r>
              <a:rPr lang="en-US" dirty="0" smtClean="0"/>
              <a:t>course/Students completing the course.</a:t>
            </a:r>
            <a:endParaRPr lang="en-US" dirty="0"/>
          </a:p>
          <a:p>
            <a:r>
              <a:rPr lang="en-US" dirty="0" smtClean="0"/>
              <a:t>Clear </a:t>
            </a:r>
            <a:r>
              <a:rPr lang="en-US" dirty="0" smtClean="0"/>
              <a:t>drop in pass rate.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738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Overall Mark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 </a:t>
            </a:r>
            <a:endParaRPr lang="en-NZ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682309"/>
              </p:ext>
            </p:extLst>
          </p:nvPr>
        </p:nvGraphicFramePr>
        <p:xfrm>
          <a:off x="-166915" y="1781629"/>
          <a:ext cx="6495143" cy="3622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903514"/>
              </p:ext>
            </p:extLst>
          </p:nvPr>
        </p:nvGraphicFramePr>
        <p:xfrm>
          <a:off x="6476999" y="2027486"/>
          <a:ext cx="4956629" cy="293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386862" y="5088664"/>
            <a:ext cx="5193323" cy="913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09728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Drop in overall mark—but within standard error.</a:t>
            </a:r>
          </a:p>
          <a:p>
            <a:endParaRPr lang="en-US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779477" y="5041771"/>
            <a:ext cx="5856511" cy="1288689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109728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Preliminary Conclusion:</a:t>
            </a:r>
          </a:p>
          <a:p>
            <a:endParaRPr lang="en-US" dirty="0"/>
          </a:p>
          <a:p>
            <a:r>
              <a:rPr lang="en-US" dirty="0" smtClean="0"/>
              <a:t>Drop in completion and in possibly overall mark—yes there was a drop in results in 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7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Overall Mark Split into Pass/Fail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2046514"/>
            <a:ext cx="10972800" cy="4683600"/>
          </a:xfrm>
        </p:spPr>
        <p:txBody>
          <a:bodyPr/>
          <a:lstStyle/>
          <a:p>
            <a:r>
              <a:rPr lang="en-NZ" dirty="0" smtClean="0"/>
              <a:t> </a:t>
            </a:r>
            <a:endParaRPr lang="en-NZ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915441"/>
              </p:ext>
            </p:extLst>
          </p:nvPr>
        </p:nvGraphicFramePr>
        <p:xfrm>
          <a:off x="834571" y="1906028"/>
          <a:ext cx="4905829" cy="3565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576242"/>
              </p:ext>
            </p:extLst>
          </p:nvPr>
        </p:nvGraphicFramePr>
        <p:xfrm>
          <a:off x="5816599" y="2072427"/>
          <a:ext cx="5689601" cy="3233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1057308" y="5469419"/>
            <a:ext cx="4759291" cy="7789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09728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Overall mark split into pass and fail marks</a:t>
            </a:r>
          </a:p>
          <a:p>
            <a:endParaRPr lang="en-US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838092" y="5510692"/>
            <a:ext cx="5726723" cy="8781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09728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Almost identical—lower overall mark indicates a higher proportion of failing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6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Conclusion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2046514"/>
            <a:ext cx="10972800" cy="4683600"/>
          </a:xfrm>
        </p:spPr>
        <p:txBody>
          <a:bodyPr/>
          <a:lstStyle/>
          <a:p>
            <a:r>
              <a:rPr lang="en-NZ" dirty="0" smtClean="0"/>
              <a:t> </a:t>
            </a:r>
            <a:endParaRPr lang="en-NZ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011309"/>
              </p:ext>
            </p:extLst>
          </p:nvPr>
        </p:nvGraphicFramePr>
        <p:xfrm>
          <a:off x="6096000" y="2046514"/>
          <a:ext cx="5308321" cy="3316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609600" y="1850261"/>
            <a:ext cx="5134708" cy="41285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09728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Drop in completion </a:t>
            </a:r>
          </a:p>
          <a:p>
            <a:r>
              <a:rPr lang="en-US" sz="2400" dirty="0" smtClean="0"/>
              <a:t>Less significant drop in overall mark</a:t>
            </a:r>
          </a:p>
          <a:p>
            <a:r>
              <a:rPr lang="en-US" sz="2400" dirty="0" smtClean="0"/>
              <a:t>Conclude that there was a drop in results in 2020</a:t>
            </a:r>
          </a:p>
          <a:p>
            <a:endParaRPr lang="en-US" sz="2400" dirty="0" smtClean="0"/>
          </a:p>
          <a:p>
            <a:r>
              <a:rPr lang="en-US" sz="2400" dirty="0" smtClean="0"/>
              <a:t>How much of this was attributable to </a:t>
            </a:r>
            <a:r>
              <a:rPr lang="en-US" sz="2400" smtClean="0"/>
              <a:t>lockdown—probably mostly?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However…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787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3221B47C8C44AB0B9DF7425B5A153" ma:contentTypeVersion="10" ma:contentTypeDescription="Create a new document." ma:contentTypeScope="" ma:versionID="53cfd1d90e03f01bbc3cc1a855ff3749">
  <xsd:schema xmlns:xsd="http://www.w3.org/2001/XMLSchema" xmlns:xs="http://www.w3.org/2001/XMLSchema" xmlns:p="http://schemas.microsoft.com/office/2006/metadata/properties" xmlns:ns2="223fc2be-52d4-4bf6-a77f-dc98d2335916" targetNamespace="http://schemas.microsoft.com/office/2006/metadata/properties" ma:root="true" ma:fieldsID="d245f873f4bde61946a93c90c1041f98" ns2:_="">
    <xsd:import namespace="223fc2be-52d4-4bf6-a77f-dc98d23359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fc2be-52d4-4bf6-a77f-dc98d2335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6D37BC-1E35-4265-BD4A-6473A77810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4D5F61-7379-47FC-B028-2F851C0EECA7}">
  <ds:schemaRefs>
    <ds:schemaRef ds:uri="223fc2be-52d4-4bf6-a77f-dc98d233591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AAFA738-CA8A-48A9-AA41-55478891A6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3fc2be-52d4-4bf6-a77f-dc98d23359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tf03460604</Template>
  <TotalTime>9146</TotalTime>
  <Words>441</Words>
  <Application>Microsoft Office PowerPoint</Application>
  <PresentationFormat>Widescreen</PresentationFormat>
  <Paragraphs>102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Symath</vt:lpstr>
      <vt:lpstr>Wingdings 2</vt:lpstr>
      <vt:lpstr>Training presentation</vt:lpstr>
      <vt:lpstr>NZDE DE4101 Engineering Fundamentals</vt:lpstr>
      <vt:lpstr>Introduction</vt:lpstr>
      <vt:lpstr>Research Questions</vt:lpstr>
      <vt:lpstr>Student Numbers</vt:lpstr>
      <vt:lpstr>Completion Rate</vt:lpstr>
      <vt:lpstr>Pass Rate</vt:lpstr>
      <vt:lpstr>Overall Mark</vt:lpstr>
      <vt:lpstr>Overall Mark Split into Pass/Fail</vt:lpstr>
      <vt:lpstr>Conclusion</vt:lpstr>
    </vt:vector>
  </TitlesOfParts>
  <Company>Otago Polytechnic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NZDE DE4101 Engineering Fundamentals</dc:title>
  <dc:creator>Andy Burkert</dc:creator>
  <cp:lastModifiedBy>Andy Burkert</cp:lastModifiedBy>
  <cp:revision>246</cp:revision>
  <dcterms:created xsi:type="dcterms:W3CDTF">2020-04-01T01:16:46Z</dcterms:created>
  <dcterms:modified xsi:type="dcterms:W3CDTF">2020-11-24T20:23:42Z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0x0101002953221B47C8C44AB0B9DF7425B5A153</vt:lpwstr>
  </property>
</Properties>
</file>